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68" r:id="rId2"/>
    <p:sldId id="275" r:id="rId3"/>
    <p:sldId id="279" r:id="rId4"/>
    <p:sldId id="363" r:id="rId5"/>
    <p:sldId id="364" r:id="rId6"/>
    <p:sldId id="270" r:id="rId7"/>
    <p:sldId id="264" r:id="rId8"/>
    <p:sldId id="277" r:id="rId9"/>
    <p:sldId id="348" r:id="rId10"/>
    <p:sldId id="345" r:id="rId11"/>
    <p:sldId id="346" r:id="rId12"/>
    <p:sldId id="344" r:id="rId13"/>
    <p:sldId id="349" r:id="rId14"/>
    <p:sldId id="350" r:id="rId15"/>
    <p:sldId id="351" r:id="rId16"/>
    <p:sldId id="353" r:id="rId17"/>
    <p:sldId id="354" r:id="rId18"/>
    <p:sldId id="355" r:id="rId19"/>
    <p:sldId id="356" r:id="rId20"/>
    <p:sldId id="357" r:id="rId21"/>
    <p:sldId id="358" r:id="rId22"/>
    <p:sldId id="359" r:id="rId23"/>
    <p:sldId id="274" r:id="rId24"/>
    <p:sldId id="272" r:id="rId25"/>
    <p:sldId id="360" r:id="rId26"/>
    <p:sldId id="367" r:id="rId27"/>
    <p:sldId id="370" r:id="rId28"/>
    <p:sldId id="368" r:id="rId29"/>
    <p:sldId id="369" r:id="rId30"/>
    <p:sldId id="372" r:id="rId31"/>
    <p:sldId id="365" r:id="rId32"/>
  </p:sldIdLst>
  <p:sldSz cx="9144000" cy="6858000" type="letter"/>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8080"/>
    <a:srgbClr val="942093"/>
    <a:srgbClr val="FFFC00"/>
    <a:srgbClr val="FF9300"/>
    <a:srgbClr val="FFFD78"/>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2" autoAdjust="0"/>
    <p:restoredTop sz="40969" autoAdjust="0"/>
  </p:normalViewPr>
  <p:slideViewPr>
    <p:cSldViewPr snapToGrid="0">
      <p:cViewPr varScale="1">
        <p:scale>
          <a:sx n="28" d="100"/>
          <a:sy n="28" d="100"/>
        </p:scale>
        <p:origin x="2356" y="28"/>
      </p:cViewPr>
      <p:guideLst>
        <p:guide orient="horz" pos="2160"/>
        <p:guide pos="2856"/>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0" d="100"/>
          <a:sy n="60" d="100"/>
        </p:scale>
        <p:origin x="3101"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837" cy="481898"/>
          </a:xfrm>
          <a:prstGeom prst="rect">
            <a:avLst/>
          </a:prstGeom>
        </p:spPr>
        <p:txBody>
          <a:bodyPr vert="horz" lIns="94531" tIns="47265" rIns="94531" bIns="47265" rtlCol="0"/>
          <a:lstStyle>
            <a:lvl1pPr algn="l">
              <a:defRPr sz="1200"/>
            </a:lvl1pPr>
          </a:lstStyle>
          <a:p>
            <a:endParaRPr lang="en-US"/>
          </a:p>
        </p:txBody>
      </p:sp>
      <p:sp>
        <p:nvSpPr>
          <p:cNvPr id="3" name="Date Placeholder 2"/>
          <p:cNvSpPr>
            <a:spLocks noGrp="1"/>
          </p:cNvSpPr>
          <p:nvPr>
            <p:ph type="dt" idx="1"/>
          </p:nvPr>
        </p:nvSpPr>
        <p:spPr>
          <a:xfrm>
            <a:off x="4144116" y="1"/>
            <a:ext cx="3169837" cy="481898"/>
          </a:xfrm>
          <a:prstGeom prst="rect">
            <a:avLst/>
          </a:prstGeom>
        </p:spPr>
        <p:txBody>
          <a:bodyPr vert="horz" lIns="94531" tIns="47265" rIns="94531" bIns="47265" rtlCol="0"/>
          <a:lstStyle>
            <a:lvl1pPr algn="r">
              <a:defRPr sz="1200"/>
            </a:lvl1pPr>
          </a:lstStyle>
          <a:p>
            <a:fld id="{88132DCB-02F3-424E-9505-EA7342B8896D}" type="datetimeFigureOut">
              <a:rPr lang="en-US" smtClean="0"/>
              <a:t>5/17/2022</a:t>
            </a:fld>
            <a:endParaRPr lang="en-US"/>
          </a:p>
        </p:txBody>
      </p:sp>
      <p:sp>
        <p:nvSpPr>
          <p:cNvPr id="4" name="Slide Image Placeholder 3"/>
          <p:cNvSpPr>
            <a:spLocks noGrp="1" noRot="1" noChangeAspect="1"/>
          </p:cNvSpPr>
          <p:nvPr>
            <p:ph type="sldImg" idx="2"/>
          </p:nvPr>
        </p:nvSpPr>
        <p:spPr>
          <a:xfrm>
            <a:off x="1498600" y="1200150"/>
            <a:ext cx="4318000" cy="3240088"/>
          </a:xfrm>
          <a:prstGeom prst="rect">
            <a:avLst/>
          </a:prstGeom>
          <a:noFill/>
          <a:ln w="12700">
            <a:solidFill>
              <a:prstClr val="black"/>
            </a:solidFill>
          </a:ln>
        </p:spPr>
        <p:txBody>
          <a:bodyPr vert="horz" lIns="94531" tIns="47265" rIns="94531" bIns="47265" rtlCol="0" anchor="ctr"/>
          <a:lstStyle/>
          <a:p>
            <a:endParaRPr lang="en-US"/>
          </a:p>
        </p:txBody>
      </p:sp>
      <p:sp>
        <p:nvSpPr>
          <p:cNvPr id="5" name="Notes Placeholder 4"/>
          <p:cNvSpPr>
            <a:spLocks noGrp="1"/>
          </p:cNvSpPr>
          <p:nvPr>
            <p:ph type="body" sz="quarter" idx="3"/>
          </p:nvPr>
        </p:nvSpPr>
        <p:spPr>
          <a:xfrm>
            <a:off x="731021" y="4620159"/>
            <a:ext cx="5853158" cy="3781701"/>
          </a:xfrm>
          <a:prstGeom prst="rect">
            <a:avLst/>
          </a:prstGeom>
        </p:spPr>
        <p:txBody>
          <a:bodyPr vert="horz" lIns="94531" tIns="47265" rIns="94531" bIns="4726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304"/>
            <a:ext cx="3169837" cy="481898"/>
          </a:xfrm>
          <a:prstGeom prst="rect">
            <a:avLst/>
          </a:prstGeom>
        </p:spPr>
        <p:txBody>
          <a:bodyPr vert="horz" lIns="94531" tIns="47265" rIns="94531" bIns="47265" rtlCol="0" anchor="b"/>
          <a:lstStyle>
            <a:lvl1pPr algn="l">
              <a:defRPr sz="1200"/>
            </a:lvl1pPr>
          </a:lstStyle>
          <a:p>
            <a:endParaRPr lang="en-US"/>
          </a:p>
        </p:txBody>
      </p:sp>
      <p:sp>
        <p:nvSpPr>
          <p:cNvPr id="7" name="Slide Number Placeholder 6"/>
          <p:cNvSpPr>
            <a:spLocks noGrp="1"/>
          </p:cNvSpPr>
          <p:nvPr>
            <p:ph type="sldNum" sz="quarter" idx="5"/>
          </p:nvPr>
        </p:nvSpPr>
        <p:spPr>
          <a:xfrm>
            <a:off x="4144116" y="9119304"/>
            <a:ext cx="3169837" cy="481898"/>
          </a:xfrm>
          <a:prstGeom prst="rect">
            <a:avLst/>
          </a:prstGeom>
        </p:spPr>
        <p:txBody>
          <a:bodyPr vert="horz" lIns="94531" tIns="47265" rIns="94531" bIns="47265" rtlCol="0" anchor="b"/>
          <a:lstStyle>
            <a:lvl1pPr algn="r">
              <a:defRPr sz="1200"/>
            </a:lvl1pPr>
          </a:lstStyle>
          <a:p>
            <a:fld id="{6CF7E23F-C809-40BB-9DFE-6F4F7D9B969C}" type="slidenum">
              <a:rPr lang="en-US" smtClean="0"/>
              <a:t>‹#›</a:t>
            </a:fld>
            <a:endParaRPr lang="en-US"/>
          </a:p>
        </p:txBody>
      </p:sp>
    </p:spTree>
    <p:extLst>
      <p:ext uri="{BB962C8B-B14F-4D97-AF65-F5344CB8AC3E}">
        <p14:creationId xmlns:p14="http://schemas.microsoft.com/office/powerpoint/2010/main" val="1445162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Exploring Indigenous Cultures of North Carolina: Part </a:t>
            </a:r>
            <a:r>
              <a:rPr lang="en-US" b="1" dirty="0" smtClean="0"/>
              <a:t>I</a:t>
            </a:r>
            <a:r>
              <a:rPr lang="en-US" b="1" dirty="0"/>
              <a:t>, THE PAST</a:t>
            </a:r>
          </a:p>
          <a:p>
            <a:endParaRPr lang="en-US" dirty="0"/>
          </a:p>
          <a:p>
            <a:r>
              <a:rPr lang="en-US" dirty="0"/>
              <a:t>This brief 10-15 minute slide deck and associated text provides background information for teachers using any of the lesson plans developed as part of the 2021-2022 UNC World View Fellows Program, </a:t>
            </a:r>
            <a:r>
              <a:rPr lang="en-US" i="1" dirty="0"/>
              <a:t>Exploring Indigenous Cultures: Ancient North Carolinians, Past and Present</a:t>
            </a:r>
            <a:r>
              <a:rPr lang="en-US" dirty="0"/>
              <a:t>. Fellows created the lessons for K-12 schools and community colleges to help students learn about the ancient peoples that lived here and those who represent today’s vibrant American Indian populations. Lessons connect past to present day by exploring multiple resources within the </a:t>
            </a:r>
            <a:r>
              <a:rPr lang="en-US" i="1" dirty="0"/>
              <a:t>Ancient North Carolinians: A Virtual Museum of North Carolina Archaeology </a:t>
            </a:r>
            <a:r>
              <a:rPr lang="en-US" dirty="0"/>
              <a:t>website to examine how communities changed over time and what influenced these changes. Understanding past indigenous lifeways—their complexity, resiliency, and vitality—allows for a greater appreciation of the contributions American Indians made to the past and continue to make to the present and future of North Carolina. </a:t>
            </a:r>
          </a:p>
          <a:p>
            <a:r>
              <a:rPr lang="en-US" dirty="0"/>
              <a:t>• Exploring Indigenous Cultures: Ancient North Carolinians, Past and Present (https://worldview.unc.edu/resources/world-view-fellows-resources-2021/)</a:t>
            </a:r>
          </a:p>
          <a:p>
            <a:r>
              <a:rPr lang="en-US" dirty="0"/>
              <a:t>• Ancient North Carolinians: A Virtual Museum of North Carolina Archaeology (https://ancientnc.web.unc.edu/) </a:t>
            </a:r>
          </a:p>
          <a:p>
            <a:endParaRPr lang="en-US" dirty="0"/>
          </a:p>
          <a:p>
            <a:r>
              <a:rPr lang="en-US" b="1" dirty="0"/>
              <a:t>Slide deck and text by Sierra Roark, Public Outreach Coordinator, Research Laboratories of Archaeology, University of North Carolina at Chapel Hill.</a:t>
            </a:r>
          </a:p>
          <a:p>
            <a:endParaRPr lang="en-US" dirty="0"/>
          </a:p>
        </p:txBody>
      </p:sp>
      <p:sp>
        <p:nvSpPr>
          <p:cNvPr id="4" name="Slide Number Placeholder 3"/>
          <p:cNvSpPr>
            <a:spLocks noGrp="1"/>
          </p:cNvSpPr>
          <p:nvPr>
            <p:ph type="sldNum" sz="quarter" idx="5"/>
          </p:nvPr>
        </p:nvSpPr>
        <p:spPr/>
        <p:txBody>
          <a:bodyPr/>
          <a:lstStyle/>
          <a:p>
            <a:fld id="{6CF7E23F-C809-40BB-9DFE-6F4F7D9B969C}" type="slidenum">
              <a:rPr lang="en-US" smtClean="0"/>
              <a:t>1</a:t>
            </a:fld>
            <a:endParaRPr lang="en-US"/>
          </a:p>
        </p:txBody>
      </p:sp>
    </p:spTree>
    <p:extLst>
      <p:ext uri="{BB962C8B-B14F-4D97-AF65-F5344CB8AC3E}">
        <p14:creationId xmlns:p14="http://schemas.microsoft.com/office/powerpoint/2010/main" val="1485613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This example should resonate with those unfamiliar with archaeology. </a:t>
            </a:r>
            <a:r>
              <a:rPr lang="en-US" dirty="0" err="1">
                <a:cs typeface="Calibri" panose="020F0502020204030204"/>
              </a:rPr>
              <a:t>IPods</a:t>
            </a:r>
            <a:r>
              <a:rPr lang="en-US" dirty="0">
                <a:cs typeface="Calibri" panose="020F0502020204030204"/>
              </a:rPr>
              <a:t> and technology have changed drastically since the original iPod was released in 2004. Ask students what changes or trends they can detect from this image. Examples for answers are listed below.</a:t>
            </a:r>
          </a:p>
          <a:p>
            <a:pPr marL="177245" indent="-177245">
              <a:buFont typeface="Arial" panose="020B0604020202020204" pitchFamily="34" charset="0"/>
              <a:buChar char="•"/>
            </a:pPr>
            <a:endParaRPr lang="en-US" dirty="0"/>
          </a:p>
          <a:p>
            <a:pPr marL="177245" indent="-177245">
              <a:buFont typeface="Arial" panose="020B0604020202020204" pitchFamily="34" charset="0"/>
              <a:buChar char="•"/>
            </a:pPr>
            <a:r>
              <a:rPr lang="en-US" dirty="0"/>
              <a:t>Trends in size</a:t>
            </a:r>
            <a:endParaRPr lang="en-US" dirty="0">
              <a:cs typeface="Calibri"/>
            </a:endParaRPr>
          </a:p>
          <a:p>
            <a:pPr marL="177245" indent="-177245">
              <a:buFont typeface="Arial" panose="020B0604020202020204" pitchFamily="34" charset="0"/>
              <a:buChar char="•"/>
            </a:pPr>
            <a:r>
              <a:rPr lang="en-US" dirty="0"/>
              <a:t>Trends in abilities (camera, photos/video, memory, buttons)</a:t>
            </a:r>
          </a:p>
          <a:p>
            <a:pPr marL="177245" indent="-177245">
              <a:buFont typeface="Arial" panose="020B0604020202020204" pitchFamily="34" charset="0"/>
              <a:buChar char="•"/>
            </a:pPr>
            <a:r>
              <a:rPr lang="en-US" dirty="0"/>
              <a:t>What are the earliest and latest dates?</a:t>
            </a:r>
          </a:p>
          <a:p>
            <a:pPr marL="177245" indent="-177245">
              <a:buFont typeface="Arial" panose="020B0604020202020204" pitchFamily="34" charset="0"/>
              <a:buChar char="•"/>
            </a:pPr>
            <a:r>
              <a:rPr lang="en-US" dirty="0"/>
              <a:t>Are any of these devices still in use despite now being 10+ years old? (maybe an elder relative like a grandparent still uses older tech)</a:t>
            </a:r>
          </a:p>
          <a:p>
            <a:pPr marL="177245" indent="-177245">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CF7E23F-C809-40BB-9DFE-6F4F7D9B969C}" type="slidenum">
              <a:rPr lang="en-US" smtClean="0"/>
              <a:t>10</a:t>
            </a:fld>
            <a:endParaRPr lang="en-US"/>
          </a:p>
        </p:txBody>
      </p:sp>
    </p:spTree>
    <p:extLst>
      <p:ext uri="{BB962C8B-B14F-4D97-AF65-F5344CB8AC3E}">
        <p14:creationId xmlns:p14="http://schemas.microsoft.com/office/powerpoint/2010/main" val="860218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Like the iPod, other items have changed in shape, size, and design over time. Archaeologists who work in the historic period (c. 1540-1850) can use pipes to figure out dates. Try asking students again </a:t>
            </a:r>
            <a:r>
              <a:rPr lang="en-US" dirty="0"/>
              <a:t>what changes or trends they can detect from this image. </a:t>
            </a:r>
          </a:p>
          <a:p>
            <a:endParaRPr lang="en-US" dirty="0">
              <a:cs typeface="Calibri"/>
            </a:endParaRPr>
          </a:p>
          <a:p>
            <a:r>
              <a:rPr lang="en-US" dirty="0"/>
              <a:t>The shape of European tobacco pipes changes over time reflecting social and economic trends…</a:t>
            </a:r>
            <a:endParaRPr lang="en-US" dirty="0">
              <a:cs typeface="Calibri" panose="020F0502020204030204"/>
            </a:endParaRPr>
          </a:p>
          <a:p>
            <a:r>
              <a:rPr lang="en-US" dirty="0"/>
              <a:t>-When is tobacco the most expensive? Answer: when is the pipe bowl the smallest</a:t>
            </a:r>
            <a:endParaRPr lang="en-US" dirty="0">
              <a:cs typeface="Calibri" panose="020F0502020204030204"/>
            </a:endParaRPr>
          </a:p>
          <a:p>
            <a:r>
              <a:rPr lang="en-US" dirty="0">
                <a:cs typeface="Calibri" panose="020F0502020204030204"/>
              </a:rPr>
              <a:t>-When did different designs emerge? How do they change over time?</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11</a:t>
            </a:fld>
            <a:endParaRPr lang="en-US"/>
          </a:p>
        </p:txBody>
      </p:sp>
    </p:spTree>
    <p:extLst>
      <p:ext uri="{BB962C8B-B14F-4D97-AF65-F5344CB8AC3E}">
        <p14:creationId xmlns:p14="http://schemas.microsoft.com/office/powerpoint/2010/main" val="3015050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American Indians lived in small villages.</a:t>
            </a:r>
            <a:r>
              <a:rPr lang="en-US" dirty="0">
                <a:cs typeface="Calibri"/>
              </a:rPr>
              <a:t> Notice that American Indians didn't all live in tee-pees. </a:t>
            </a:r>
            <a:r>
              <a:rPr lang="en-US" dirty="0"/>
              <a:t>Most of the American Indians in North Carolina lived in small structures made of wood and reeds. The frame of the house was made from wooden poles that were tied together. The walls and roof were made from reed mats or sheets of tree bark.</a:t>
            </a:r>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12</a:t>
            </a:fld>
            <a:endParaRPr lang="en-US"/>
          </a:p>
        </p:txBody>
      </p:sp>
    </p:spTree>
    <p:extLst>
      <p:ext uri="{BB962C8B-B14F-4D97-AF65-F5344CB8AC3E}">
        <p14:creationId xmlns:p14="http://schemas.microsoft.com/office/powerpoint/2010/main" val="329888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other parts of North America, American Indians lived in more densely populated communities. </a:t>
            </a:r>
            <a:endParaRPr lang="en-US" dirty="0"/>
          </a:p>
        </p:txBody>
      </p:sp>
      <p:sp>
        <p:nvSpPr>
          <p:cNvPr id="4" name="Slide Number Placeholder 3"/>
          <p:cNvSpPr>
            <a:spLocks noGrp="1"/>
          </p:cNvSpPr>
          <p:nvPr>
            <p:ph type="sldNum" sz="quarter" idx="5"/>
          </p:nvPr>
        </p:nvSpPr>
        <p:spPr/>
        <p:txBody>
          <a:bodyPr/>
          <a:lstStyle/>
          <a:p>
            <a:fld id="{6CF7E23F-C809-40BB-9DFE-6F4F7D9B969C}" type="slidenum">
              <a:rPr lang="en-US" smtClean="0"/>
              <a:t>13</a:t>
            </a:fld>
            <a:endParaRPr lang="en-US"/>
          </a:p>
        </p:txBody>
      </p:sp>
    </p:spTree>
    <p:extLst>
      <p:ext uri="{BB962C8B-B14F-4D97-AF65-F5344CB8AC3E}">
        <p14:creationId xmlns:p14="http://schemas.microsoft.com/office/powerpoint/2010/main" val="1580746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Like people living in other parts of the world, American Indians had long-term relationships with plants and animals. Some plants and animals were domesticated. Domestication</a:t>
            </a:r>
            <a:r>
              <a:rPr lang="en-US" dirty="0"/>
              <a:t> is a multi-generational relationship where an organism becomes easier to harvest or train because of the care it receives. Animals are domesticated to be tamer/friendlier (dogs) or to grow larger and  produce more meat (turkeys). Note that turkeys were domesticated in the American Southwest and Mesoamerica, not North Carolina. Plants are domesticated to produce more fruits or have seeds that can grow easier. </a:t>
            </a:r>
          </a:p>
          <a:p>
            <a:endParaRPr lang="en-US" dirty="0"/>
          </a:p>
        </p:txBody>
      </p:sp>
      <p:sp>
        <p:nvSpPr>
          <p:cNvPr id="4" name="Slide Number Placeholder 3"/>
          <p:cNvSpPr>
            <a:spLocks noGrp="1"/>
          </p:cNvSpPr>
          <p:nvPr>
            <p:ph type="sldNum" sz="quarter" idx="5"/>
          </p:nvPr>
        </p:nvSpPr>
        <p:spPr/>
        <p:txBody>
          <a:bodyPr/>
          <a:lstStyle/>
          <a:p>
            <a:fld id="{6CF7E23F-C809-40BB-9DFE-6F4F7D9B969C}" type="slidenum">
              <a:rPr lang="en-US" smtClean="0"/>
              <a:t>14</a:t>
            </a:fld>
            <a:endParaRPr lang="en-US"/>
          </a:p>
        </p:txBody>
      </p:sp>
    </p:spTree>
    <p:extLst>
      <p:ext uri="{BB962C8B-B14F-4D97-AF65-F5344CB8AC3E}">
        <p14:creationId xmlns:p14="http://schemas.microsoft.com/office/powerpoint/2010/main" val="3682486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American Indians played games and sports. Some of these sports were similar to basketball and lacrosse, but there was significantly less emphasis on safety. Sometimes these games were used to settle disputes or bestow social prestige. </a:t>
            </a:r>
          </a:p>
        </p:txBody>
      </p:sp>
      <p:sp>
        <p:nvSpPr>
          <p:cNvPr id="4" name="Slide Number Placeholder 3"/>
          <p:cNvSpPr>
            <a:spLocks noGrp="1"/>
          </p:cNvSpPr>
          <p:nvPr>
            <p:ph type="sldNum" sz="quarter" idx="5"/>
          </p:nvPr>
        </p:nvSpPr>
        <p:spPr/>
        <p:txBody>
          <a:bodyPr/>
          <a:lstStyle/>
          <a:p>
            <a:fld id="{6CF7E23F-C809-40BB-9DFE-6F4F7D9B969C}" type="slidenum">
              <a:rPr lang="en-US" smtClean="0"/>
              <a:t>15</a:t>
            </a:fld>
            <a:endParaRPr lang="en-US"/>
          </a:p>
        </p:txBody>
      </p:sp>
    </p:spTree>
    <p:extLst>
      <p:ext uri="{BB962C8B-B14F-4D97-AF65-F5344CB8AC3E}">
        <p14:creationId xmlns:p14="http://schemas.microsoft.com/office/powerpoint/2010/main" val="1267330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Humans have lived in North Carolina for a very long time! Notice how long previous periods have been especially compared to the Contact and Historic period. </a:t>
            </a:r>
            <a:endParaRPr lang="en-US" dirty="0"/>
          </a:p>
        </p:txBody>
      </p:sp>
      <p:sp>
        <p:nvSpPr>
          <p:cNvPr id="4" name="Slide Number Placeholder 3"/>
          <p:cNvSpPr>
            <a:spLocks noGrp="1"/>
          </p:cNvSpPr>
          <p:nvPr>
            <p:ph type="sldNum" sz="quarter" idx="5"/>
          </p:nvPr>
        </p:nvSpPr>
        <p:spPr/>
        <p:txBody>
          <a:bodyPr/>
          <a:lstStyle/>
          <a:p>
            <a:fld id="{6CF7E23F-C809-40BB-9DFE-6F4F7D9B969C}" type="slidenum">
              <a:rPr lang="en-US" smtClean="0"/>
              <a:t>16</a:t>
            </a:fld>
            <a:endParaRPr lang="en-US"/>
          </a:p>
        </p:txBody>
      </p:sp>
    </p:spTree>
    <p:extLst>
      <p:ext uri="{BB962C8B-B14F-4D97-AF65-F5344CB8AC3E}">
        <p14:creationId xmlns:p14="http://schemas.microsoft.com/office/powerpoint/2010/main" val="3959796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Descriptions and artifacts from all of these time periods can be found on the Ancient North Carolinians virtual museum website (https://ancientnc.web.unc.edu/).</a:t>
            </a:r>
          </a:p>
        </p:txBody>
      </p:sp>
      <p:sp>
        <p:nvSpPr>
          <p:cNvPr id="4" name="Slide Number Placeholder 3"/>
          <p:cNvSpPr>
            <a:spLocks noGrp="1"/>
          </p:cNvSpPr>
          <p:nvPr>
            <p:ph type="sldNum" sz="quarter" idx="5"/>
          </p:nvPr>
        </p:nvSpPr>
        <p:spPr/>
        <p:txBody>
          <a:bodyPr/>
          <a:lstStyle/>
          <a:p>
            <a:fld id="{6CF7E23F-C809-40BB-9DFE-6F4F7D9B969C}" type="slidenum">
              <a:rPr lang="en-US" smtClean="0"/>
              <a:t>17</a:t>
            </a:fld>
            <a:endParaRPr lang="en-US"/>
          </a:p>
        </p:txBody>
      </p:sp>
    </p:spTree>
    <p:extLst>
      <p:ext uri="{BB962C8B-B14F-4D97-AF65-F5344CB8AC3E}">
        <p14:creationId xmlns:p14="http://schemas.microsoft.com/office/powerpoint/2010/main" val="2861775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first North Carolinians arrived to the region during the Paleoindian period. They spent their time hunting and gathering and moved to follow game herds and better weather. </a:t>
            </a:r>
            <a:endParaRPr lang="en-US" dirty="0"/>
          </a:p>
        </p:txBody>
      </p:sp>
      <p:sp>
        <p:nvSpPr>
          <p:cNvPr id="4" name="Slide Number Placeholder 3"/>
          <p:cNvSpPr>
            <a:spLocks noGrp="1"/>
          </p:cNvSpPr>
          <p:nvPr>
            <p:ph type="sldNum" sz="quarter" idx="5"/>
          </p:nvPr>
        </p:nvSpPr>
        <p:spPr/>
        <p:txBody>
          <a:bodyPr/>
          <a:lstStyle/>
          <a:p>
            <a:fld id="{6CF7E23F-C809-40BB-9DFE-6F4F7D9B969C}" type="slidenum">
              <a:rPr lang="en-US" smtClean="0"/>
              <a:t>18</a:t>
            </a:fld>
            <a:endParaRPr lang="en-US"/>
          </a:p>
        </p:txBody>
      </p:sp>
    </p:spTree>
    <p:extLst>
      <p:ext uri="{BB962C8B-B14F-4D97-AF65-F5344CB8AC3E}">
        <p14:creationId xmlns:p14="http://schemas.microsoft.com/office/powerpoint/2010/main" val="2855827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Archaic period follow the Paleoindian period. People still moved frequently and spent their time hunting and gathering resources. The population increased and new technologies were developed. For instance, the invention of the atlatl and soapstone vessels. Soapstone is the precursor to pottery. An atlatl is a device that allows uses leverage to achieve greater velocity when throwing a spear, meaning the spear has more force and can be thrown faster and farther. </a:t>
            </a:r>
            <a:endParaRPr lang="en-US" dirty="0"/>
          </a:p>
        </p:txBody>
      </p:sp>
      <p:sp>
        <p:nvSpPr>
          <p:cNvPr id="4" name="Slide Number Placeholder 3"/>
          <p:cNvSpPr>
            <a:spLocks noGrp="1"/>
          </p:cNvSpPr>
          <p:nvPr>
            <p:ph type="sldNum" sz="quarter" idx="5"/>
          </p:nvPr>
        </p:nvSpPr>
        <p:spPr/>
        <p:txBody>
          <a:bodyPr/>
          <a:lstStyle/>
          <a:p>
            <a:fld id="{6CF7E23F-C809-40BB-9DFE-6F4F7D9B969C}" type="slidenum">
              <a:rPr lang="en-US" smtClean="0"/>
              <a:t>19</a:t>
            </a:fld>
            <a:endParaRPr lang="en-US"/>
          </a:p>
        </p:txBody>
      </p:sp>
    </p:spTree>
    <p:extLst>
      <p:ext uri="{BB962C8B-B14F-4D97-AF65-F5344CB8AC3E}">
        <p14:creationId xmlns:p14="http://schemas.microsoft.com/office/powerpoint/2010/main" val="3130582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Indians have lived in the area we now call North Carolina for at least 15,000 years.  The boundaries we recognize today are largely political and were not the same as in the past. Archaeologists study the remnants of their communities to learn who these people were and how they lived and prospered for thousands of years.  By collecting pieces of the archaeological puzzle, we know more about past indigenous lifeways and how people and cultures changed over time. </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2</a:t>
            </a:fld>
            <a:endParaRPr lang="en-US"/>
          </a:p>
        </p:txBody>
      </p:sp>
    </p:spTree>
    <p:extLst>
      <p:ext uri="{BB962C8B-B14F-4D97-AF65-F5344CB8AC3E}">
        <p14:creationId xmlns:p14="http://schemas.microsoft.com/office/powerpoint/2010/main" val="2305562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Woodland period followed the Archaic period. People were living more sedentary lifestyles, meaning they stayed in one place longer. Not only were people making pottery but they were growing plants and using bows and arrows in this period. </a:t>
            </a:r>
            <a:r>
              <a:rPr lang="en-US" dirty="0"/>
              <a:t>The widespread appearance of pottery-making is viewed as going hand in hand with an increasing reliance on seed crops and more permanent settlements. </a:t>
            </a:r>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20</a:t>
            </a:fld>
            <a:endParaRPr lang="en-US"/>
          </a:p>
        </p:txBody>
      </p:sp>
    </p:spTree>
    <p:extLst>
      <p:ext uri="{BB962C8B-B14F-4D97-AF65-F5344CB8AC3E}">
        <p14:creationId xmlns:p14="http://schemas.microsoft.com/office/powerpoint/2010/main" val="685663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Mississippian period is defined by more politically-complex cultures, earthen mound construction, agricultural economies as well as complicated-stamped ceramics. This era is recognized in western North Carolina (Appalachian Summit) and the southern Piedmont, while the Woodland period continued longer in other regions of North Carolina such as the central Piedmont, Coastal Plain, and Coast. </a:t>
            </a:r>
          </a:p>
        </p:txBody>
      </p:sp>
      <p:sp>
        <p:nvSpPr>
          <p:cNvPr id="4" name="Slide Number Placeholder 3"/>
          <p:cNvSpPr>
            <a:spLocks noGrp="1"/>
          </p:cNvSpPr>
          <p:nvPr>
            <p:ph type="sldNum" sz="quarter" idx="5"/>
          </p:nvPr>
        </p:nvSpPr>
        <p:spPr/>
        <p:txBody>
          <a:bodyPr/>
          <a:lstStyle/>
          <a:p>
            <a:fld id="{6CF7E23F-C809-40BB-9DFE-6F4F7D9B969C}" type="slidenum">
              <a:rPr lang="en-US" smtClean="0"/>
              <a:t>21</a:t>
            </a:fld>
            <a:endParaRPr lang="en-US"/>
          </a:p>
        </p:txBody>
      </p:sp>
    </p:spTree>
    <p:extLst>
      <p:ext uri="{BB962C8B-B14F-4D97-AF65-F5344CB8AC3E}">
        <p14:creationId xmlns:p14="http://schemas.microsoft.com/office/powerpoint/2010/main" val="1997091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cs typeface="Arial"/>
              </a:rPr>
              <a:t>Following the Woodland and Mississippian periods, the Contact and Historic periods covers the time of earliest contact between Indians and Europeans through to about 1850. When American Indians met Europeans they exchanged goods, plants and animals, and ideas.</a:t>
            </a:r>
          </a:p>
        </p:txBody>
      </p:sp>
      <p:sp>
        <p:nvSpPr>
          <p:cNvPr id="4" name="Slide Number Placeholder 3"/>
          <p:cNvSpPr>
            <a:spLocks noGrp="1"/>
          </p:cNvSpPr>
          <p:nvPr>
            <p:ph type="sldNum" sz="quarter" idx="5"/>
          </p:nvPr>
        </p:nvSpPr>
        <p:spPr/>
        <p:txBody>
          <a:bodyPr/>
          <a:lstStyle/>
          <a:p>
            <a:fld id="{6CF7E23F-C809-40BB-9DFE-6F4F7D9B969C}" type="slidenum">
              <a:rPr lang="en-US" smtClean="0"/>
              <a:t>22</a:t>
            </a:fld>
            <a:endParaRPr lang="en-US"/>
          </a:p>
        </p:txBody>
      </p:sp>
    </p:spTree>
    <p:extLst>
      <p:ext uri="{BB962C8B-B14F-4D97-AF65-F5344CB8AC3E}">
        <p14:creationId xmlns:p14="http://schemas.microsoft.com/office/powerpoint/2010/main" val="3904679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5307"/>
            <a:r>
              <a:rPr lang="en-US" dirty="0"/>
              <a:t>This brief lesson </a:t>
            </a:r>
            <a:r>
              <a:rPr lang="en-US" dirty="0">
                <a:cs typeface="Calibri"/>
              </a:rPr>
              <a:t>has mainly touched on the </a:t>
            </a:r>
            <a:r>
              <a:rPr lang="en-US" dirty="0"/>
              <a:t>ancient peoples that lived here and who represent today’s vibrant American Indian populations. Understanding past indigenous lifeways—their complexity, resiliency, and vitality—allows for a greater appreciation of the contributions American Indians made to the past and continue to make to the present and future of North Carolina. </a:t>
            </a:r>
          </a:p>
        </p:txBody>
      </p:sp>
      <p:sp>
        <p:nvSpPr>
          <p:cNvPr id="4" name="Slide Number Placeholder 3"/>
          <p:cNvSpPr>
            <a:spLocks noGrp="1"/>
          </p:cNvSpPr>
          <p:nvPr>
            <p:ph type="sldNum" sz="quarter" idx="5"/>
          </p:nvPr>
        </p:nvSpPr>
        <p:spPr/>
        <p:txBody>
          <a:bodyPr/>
          <a:lstStyle/>
          <a:p>
            <a:fld id="{6CF7E23F-C809-40BB-9DFE-6F4F7D9B969C}" type="slidenum">
              <a:rPr lang="en-US" smtClean="0"/>
              <a:t>23</a:t>
            </a:fld>
            <a:endParaRPr lang="en-US"/>
          </a:p>
        </p:txBody>
      </p:sp>
    </p:spTree>
    <p:extLst>
      <p:ext uri="{BB962C8B-B14F-4D97-AF65-F5344CB8AC3E}">
        <p14:creationId xmlns:p14="http://schemas.microsoft.com/office/powerpoint/2010/main" val="438220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North Carolina, there are currently eight state-recognized American Indian tribes: Coharie Tribe, Eastern Band of Cherokee Indians, Haliwa-Saponi Tribe, Lumbee Tribe of North Carolina, Meherrin Nation, Occaneechi Band of the Saponi Nation, </a:t>
            </a:r>
            <a:r>
              <a:rPr lang="en-US" dirty="0" err="1"/>
              <a:t>Sappony</a:t>
            </a:r>
            <a:r>
              <a:rPr lang="en-US" dirty="0"/>
              <a:t>, and Waccamaw Siouan and four urban Indian organizations. The Eastern Band of Cherokee Indians also is a federally-recognized tribe.</a:t>
            </a:r>
          </a:p>
        </p:txBody>
      </p:sp>
      <p:sp>
        <p:nvSpPr>
          <p:cNvPr id="4" name="Slide Number Placeholder 3"/>
          <p:cNvSpPr>
            <a:spLocks noGrp="1"/>
          </p:cNvSpPr>
          <p:nvPr>
            <p:ph type="sldNum" sz="quarter" idx="5"/>
          </p:nvPr>
        </p:nvSpPr>
        <p:spPr/>
        <p:txBody>
          <a:bodyPr/>
          <a:lstStyle/>
          <a:p>
            <a:fld id="{6CF7E23F-C809-40BB-9DFE-6F4F7D9B969C}" type="slidenum">
              <a:rPr lang="en-US" smtClean="0"/>
              <a:t>24</a:t>
            </a:fld>
            <a:endParaRPr lang="en-US"/>
          </a:p>
        </p:txBody>
      </p:sp>
    </p:spTree>
    <p:extLst>
      <p:ext uri="{BB962C8B-B14F-4D97-AF65-F5344CB8AC3E}">
        <p14:creationId xmlns:p14="http://schemas.microsoft.com/office/powerpoint/2010/main" val="3431009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learn more about American Indians at cultural events hosted in November during American Indian Heritage Month.</a:t>
            </a:r>
          </a:p>
          <a:p>
            <a:endParaRPr lang="en-US" dirty="0">
              <a:cs typeface="Calibri"/>
            </a:endParaRPr>
          </a:p>
          <a:p>
            <a:r>
              <a:rPr lang="en-US" dirty="0"/>
              <a:t>Upper right image: Miss </a:t>
            </a:r>
            <a:r>
              <a:rPr lang="en-US" dirty="0" err="1"/>
              <a:t>Coharie</a:t>
            </a:r>
            <a:r>
              <a:rPr lang="en-US" dirty="0"/>
              <a:t> at the American Indian Celebration in 2012</a:t>
            </a:r>
            <a:endParaRPr lang="en-US" dirty="0">
              <a:cs typeface="Calibri"/>
            </a:endParaRPr>
          </a:p>
          <a:p>
            <a:r>
              <a:rPr lang="en-US" dirty="0"/>
              <a:t>Lower left image: A Haliwa-Saponi man in regalia at the 2013 </a:t>
            </a:r>
            <a:r>
              <a:rPr lang="en-US" dirty="0" err="1"/>
              <a:t>Haliwa</a:t>
            </a:r>
            <a:r>
              <a:rPr lang="en-US" dirty="0"/>
              <a:t>-Saponi pow wow</a:t>
            </a:r>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25</a:t>
            </a:fld>
            <a:endParaRPr lang="en-US"/>
          </a:p>
        </p:txBody>
      </p:sp>
    </p:spTree>
    <p:extLst>
      <p:ext uri="{BB962C8B-B14F-4D97-AF65-F5344CB8AC3E}">
        <p14:creationId xmlns:p14="http://schemas.microsoft.com/office/powerpoint/2010/main" val="2693322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26</a:t>
            </a:fld>
            <a:endParaRPr lang="en-US"/>
          </a:p>
        </p:txBody>
      </p:sp>
    </p:spTree>
    <p:extLst>
      <p:ext uri="{BB962C8B-B14F-4D97-AF65-F5344CB8AC3E}">
        <p14:creationId xmlns:p14="http://schemas.microsoft.com/office/powerpoint/2010/main" val="1431559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27</a:t>
            </a:fld>
            <a:endParaRPr lang="en-US"/>
          </a:p>
        </p:txBody>
      </p:sp>
    </p:spTree>
    <p:extLst>
      <p:ext uri="{BB962C8B-B14F-4D97-AF65-F5344CB8AC3E}">
        <p14:creationId xmlns:p14="http://schemas.microsoft.com/office/powerpoint/2010/main" val="2665588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28</a:t>
            </a:fld>
            <a:endParaRPr lang="en-US"/>
          </a:p>
        </p:txBody>
      </p:sp>
    </p:spTree>
    <p:extLst>
      <p:ext uri="{BB962C8B-B14F-4D97-AF65-F5344CB8AC3E}">
        <p14:creationId xmlns:p14="http://schemas.microsoft.com/office/powerpoint/2010/main" val="3603938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29</a:t>
            </a:fld>
            <a:endParaRPr lang="en-US"/>
          </a:p>
        </p:txBody>
      </p:sp>
    </p:spTree>
    <p:extLst>
      <p:ext uri="{BB962C8B-B14F-4D97-AF65-F5344CB8AC3E}">
        <p14:creationId xmlns:p14="http://schemas.microsoft.com/office/powerpoint/2010/main" val="380066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North Carolina is actually home to the largest population of American Indians east of the Mississippi River, totaling as of 2021 more than 184,000 people with eight state-recognized tribes and four urban Indian organizations.</a:t>
            </a:r>
            <a:r>
              <a:rPr lang="en-US" dirty="0">
                <a:cs typeface="Calibri"/>
              </a:rPr>
              <a:t> Notice that west of the Mississippi has significantly more land marked as federal-recognized reservations (green). While the east has more state-recognized American Indian reservations (red).</a:t>
            </a:r>
            <a:endParaRPr lang="en-US" dirty="0"/>
          </a:p>
          <a:p>
            <a:endParaRPr lang="en-US" dirty="0">
              <a:cs typeface="Calibri"/>
            </a:endParaRPr>
          </a:p>
          <a:p>
            <a:endParaRPr lang="en-US" dirty="0">
              <a:cs typeface="Calibri"/>
            </a:endParaRPr>
          </a:p>
          <a:p>
            <a:r>
              <a:rPr lang="en-US" dirty="0"/>
              <a:t>Color break down: </a:t>
            </a:r>
          </a:p>
          <a:p>
            <a:r>
              <a:rPr lang="en-US" dirty="0"/>
              <a:t>Green: American Indian Reservation (federal)</a:t>
            </a:r>
          </a:p>
          <a:p>
            <a:r>
              <a:rPr lang="en-US" dirty="0"/>
              <a:t>Orange: Oklahoma Tribal statistical area</a:t>
            </a:r>
          </a:p>
          <a:p>
            <a:r>
              <a:rPr lang="en-US" dirty="0"/>
              <a:t>Red: American Indian Reservation (state)</a:t>
            </a:r>
          </a:p>
          <a:p>
            <a:r>
              <a:rPr lang="en-US" dirty="0"/>
              <a:t>Purple: Tribal designated statistical area</a:t>
            </a:r>
          </a:p>
          <a:p>
            <a:r>
              <a:rPr lang="en-US" dirty="0"/>
              <a:t>Pink: Alaska Native village statistical area</a:t>
            </a:r>
          </a:p>
          <a:p>
            <a:r>
              <a:rPr lang="en-US" dirty="0"/>
              <a:t>Brown: Hawaiian Home Land</a:t>
            </a:r>
          </a:p>
          <a:p>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3</a:t>
            </a:fld>
            <a:endParaRPr lang="en-US"/>
          </a:p>
        </p:txBody>
      </p:sp>
    </p:spTree>
    <p:extLst>
      <p:ext uri="{BB962C8B-B14F-4D97-AF65-F5344CB8AC3E}">
        <p14:creationId xmlns:p14="http://schemas.microsoft.com/office/powerpoint/2010/main" val="2110924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30</a:t>
            </a:fld>
            <a:endParaRPr lang="en-US"/>
          </a:p>
        </p:txBody>
      </p:sp>
    </p:spTree>
    <p:extLst>
      <p:ext uri="{BB962C8B-B14F-4D97-AF65-F5344CB8AC3E}">
        <p14:creationId xmlns:p14="http://schemas.microsoft.com/office/powerpoint/2010/main" val="1878517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more about </a:t>
            </a:r>
            <a:r>
              <a:rPr lang="en-US" b="1" dirty="0"/>
              <a:t>contemporary</a:t>
            </a:r>
            <a:r>
              <a:rPr lang="en-US" dirty="0"/>
              <a:t> American Indians in North Carolina, please continue to Part II of this series.  </a:t>
            </a:r>
          </a:p>
        </p:txBody>
      </p:sp>
      <p:sp>
        <p:nvSpPr>
          <p:cNvPr id="4" name="Slide Number Placeholder 3"/>
          <p:cNvSpPr>
            <a:spLocks noGrp="1"/>
          </p:cNvSpPr>
          <p:nvPr>
            <p:ph type="sldNum" sz="quarter" idx="5"/>
          </p:nvPr>
        </p:nvSpPr>
        <p:spPr/>
        <p:txBody>
          <a:bodyPr/>
          <a:lstStyle/>
          <a:p>
            <a:fld id="{6CF7E23F-C809-40BB-9DFE-6F4F7D9B969C}" type="slidenum">
              <a:rPr lang="en-US" smtClean="0"/>
              <a:t>31</a:t>
            </a:fld>
            <a:endParaRPr lang="en-US"/>
          </a:p>
        </p:txBody>
      </p:sp>
    </p:spTree>
    <p:extLst>
      <p:ext uri="{BB962C8B-B14F-4D97-AF65-F5344CB8AC3E}">
        <p14:creationId xmlns:p14="http://schemas.microsoft.com/office/powerpoint/2010/main" val="1300634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Ask students how they know about the past. Answers may reference books, movies, oral family histories, etc. </a:t>
            </a:r>
          </a:p>
        </p:txBody>
      </p:sp>
      <p:sp>
        <p:nvSpPr>
          <p:cNvPr id="4" name="Slide Number Placeholder 3"/>
          <p:cNvSpPr>
            <a:spLocks noGrp="1"/>
          </p:cNvSpPr>
          <p:nvPr>
            <p:ph type="sldNum" sz="quarter" idx="5"/>
          </p:nvPr>
        </p:nvSpPr>
        <p:spPr/>
        <p:txBody>
          <a:bodyPr/>
          <a:lstStyle/>
          <a:p>
            <a:fld id="{6CF7E23F-C809-40BB-9DFE-6F4F7D9B969C}" type="slidenum">
              <a:rPr lang="en-US" smtClean="0"/>
              <a:t>4</a:t>
            </a:fld>
            <a:endParaRPr lang="en-US"/>
          </a:p>
        </p:txBody>
      </p:sp>
    </p:spTree>
    <p:extLst>
      <p:ext uri="{BB962C8B-B14F-4D97-AF65-F5344CB8AC3E}">
        <p14:creationId xmlns:p14="http://schemas.microsoft.com/office/powerpoint/2010/main" val="2061394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be discussing archaeology, but these other lines of inquiry are important. </a:t>
            </a:r>
            <a:r>
              <a:rPr lang="en-US" b="1" dirty="0"/>
              <a:t>Oral history </a:t>
            </a:r>
            <a:r>
              <a:rPr lang="en-US" dirty="0"/>
              <a:t>is the collection and study of historical information typically using sound recordings of interviews with people having personal knowledge of past events. </a:t>
            </a:r>
            <a:r>
              <a:rPr lang="en-US" b="1" dirty="0"/>
              <a:t>Historical document </a:t>
            </a:r>
            <a:r>
              <a:rPr lang="en-US" dirty="0"/>
              <a:t>research involves studying written records, but not everyone in the past could read or left behind records that were saved. Each method has its pros and cons and no single method will pick up every detail. By combining methods a more detailed portrait of the past can be formed.</a:t>
            </a:r>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5</a:t>
            </a:fld>
            <a:endParaRPr lang="en-US"/>
          </a:p>
        </p:txBody>
      </p:sp>
    </p:spTree>
    <p:extLst>
      <p:ext uri="{BB962C8B-B14F-4D97-AF65-F5344CB8AC3E}">
        <p14:creationId xmlns:p14="http://schemas.microsoft.com/office/powerpoint/2010/main" val="1367831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place to learn about American Indians and archaeology in North Carolina is through the </a:t>
            </a:r>
            <a:r>
              <a:rPr lang="en-US" b="1" dirty="0"/>
              <a:t>Ancient North Carolinians: A Virtual Museum of North Carolina Archaeology </a:t>
            </a:r>
            <a:r>
              <a:rPr lang="en-US" dirty="0"/>
              <a:t>website (https://ancientnc.web.unc.edu/). This website, developed by UNC’s Research Laboratories of Archaeology, tells the story of the people who lived in North Carolina from 15,000 years ago to the early eighteenth century—the ancestors of today’s American Indians. Educators and students can discover archaeology in their part of the state, learn about American Indian and colonial heritage, explore driving trails of archaeological and historical sites, and much more. Galleries feature videos on a variety of topics and 3D models of ancient objects, from stone spearheads and knives, to ceramic pots, to animal bone tools and ornaments. This virtual museum is a valuable resource for anyone interested in North Carolina’s past.</a:t>
            </a:r>
          </a:p>
        </p:txBody>
      </p:sp>
      <p:sp>
        <p:nvSpPr>
          <p:cNvPr id="4" name="Slide Number Placeholder 3"/>
          <p:cNvSpPr>
            <a:spLocks noGrp="1"/>
          </p:cNvSpPr>
          <p:nvPr>
            <p:ph type="sldNum" sz="quarter" idx="5"/>
          </p:nvPr>
        </p:nvSpPr>
        <p:spPr/>
        <p:txBody>
          <a:bodyPr/>
          <a:lstStyle/>
          <a:p>
            <a:fld id="{6CF7E23F-C809-40BB-9DFE-6F4F7D9B969C}" type="slidenum">
              <a:rPr lang="en-US" smtClean="0"/>
              <a:t>6</a:t>
            </a:fld>
            <a:endParaRPr lang="en-US"/>
          </a:p>
        </p:txBody>
      </p:sp>
    </p:spTree>
    <p:extLst>
      <p:ext uri="{BB962C8B-B14F-4D97-AF65-F5344CB8AC3E}">
        <p14:creationId xmlns:p14="http://schemas.microsoft.com/office/powerpoint/2010/main" val="711729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you and your students may have misconceptions regarding American Indians or archaeology. Conversations on these topics should be had in a respectful manner and can emphasize that over time much has changed in how this topic has traditionally been discussed. This is also a good starting place to test students’ knowledge. Archaeology is quite different from much of what is shown on tv.</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7</a:t>
            </a:fld>
            <a:endParaRPr lang="en-US"/>
          </a:p>
        </p:txBody>
      </p:sp>
    </p:spTree>
    <p:extLst>
      <p:ext uri="{BB962C8B-B14F-4D97-AF65-F5344CB8AC3E}">
        <p14:creationId xmlns:p14="http://schemas.microsoft.com/office/powerpoint/2010/main" val="3264514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Archaeology allows to study people by analyzing their belongings. There are different types of archaeologists, many have specialties, meaning they investigate a particular subject or type of artifact. Archaeologists often look to identify changes across time and space.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8</a:t>
            </a:fld>
            <a:endParaRPr lang="en-US"/>
          </a:p>
        </p:txBody>
      </p:sp>
    </p:spTree>
    <p:extLst>
      <p:ext uri="{BB962C8B-B14F-4D97-AF65-F5344CB8AC3E}">
        <p14:creationId xmlns:p14="http://schemas.microsoft.com/office/powerpoint/2010/main" val="2574390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Archaeological sites come in all shapes and sizes; sites can be large or small, well-hidden or obvious. All that is required is physical remains of human past activities.</a:t>
            </a:r>
            <a:endParaRPr lang="en-US" dirty="0"/>
          </a:p>
        </p:txBody>
      </p:sp>
      <p:sp>
        <p:nvSpPr>
          <p:cNvPr id="4" name="Slide Number Placeholder 3"/>
          <p:cNvSpPr>
            <a:spLocks noGrp="1"/>
          </p:cNvSpPr>
          <p:nvPr>
            <p:ph type="sldNum" sz="quarter" idx="5"/>
          </p:nvPr>
        </p:nvSpPr>
        <p:spPr/>
        <p:txBody>
          <a:bodyPr/>
          <a:lstStyle/>
          <a:p>
            <a:fld id="{6CF7E23F-C809-40BB-9DFE-6F4F7D9B969C}" type="slidenum">
              <a:rPr lang="en-US" smtClean="0"/>
              <a:t>9</a:t>
            </a:fld>
            <a:endParaRPr lang="en-US"/>
          </a:p>
        </p:txBody>
      </p:sp>
    </p:spTree>
    <p:extLst>
      <p:ext uri="{BB962C8B-B14F-4D97-AF65-F5344CB8AC3E}">
        <p14:creationId xmlns:p14="http://schemas.microsoft.com/office/powerpoint/2010/main" val="4089345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7F88C3-F225-4908-B034-490AE4803343}"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2686561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7F88C3-F225-4908-B034-490AE4803343}"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88115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7F88C3-F225-4908-B034-490AE4803343}"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1436973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7F88C3-F225-4908-B034-490AE4803343}"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283811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A7F88C3-F225-4908-B034-490AE4803343}"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213676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7F88C3-F225-4908-B034-490AE4803343}" type="datetimeFigureOut">
              <a:rPr lang="en-US" smtClean="0"/>
              <a:t>5/17/2022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373200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7F88C3-F225-4908-B034-490AE4803343}" type="datetimeFigureOut">
              <a:rPr lang="en-US" smtClean="0"/>
              <a:t>5/17/2022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23148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7F88C3-F225-4908-B034-490AE4803343}" type="datetimeFigureOut">
              <a:rPr lang="en-US" smtClean="0"/>
              <a:t>5/17/2022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642494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7F88C3-F225-4908-B034-490AE4803343}" type="datetimeFigureOut">
              <a:rPr lang="en-US" smtClean="0"/>
              <a:t>5/17/2022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3089429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7F88C3-F225-4908-B034-490AE4803343}" type="datetimeFigureOut">
              <a:rPr lang="en-US" smtClean="0"/>
              <a:t>5/17/2022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3494132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7F88C3-F225-4908-B034-490AE4803343}" type="datetimeFigureOut">
              <a:rPr lang="en-US" smtClean="0"/>
              <a:t>5/17/2022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1394710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F88C3-F225-4908-B034-490AE4803343}" type="datetimeFigureOut">
              <a:rPr lang="en-US" smtClean="0"/>
              <a:t>5/17/2022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3DB0D5-11B0-4ECA-90AE-90DDB7B762E5}" type="slidenum">
              <a:rPr lang="en-US" smtClean="0"/>
              <a:t>‹#›</a:t>
            </a:fld>
            <a:endParaRPr lang="en-US"/>
          </a:p>
        </p:txBody>
      </p:sp>
    </p:spTree>
    <p:extLst>
      <p:ext uri="{BB962C8B-B14F-4D97-AF65-F5344CB8AC3E}">
        <p14:creationId xmlns:p14="http://schemas.microsoft.com/office/powerpoint/2010/main" val="1762605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jpg"/><Relationship Id="rId7"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g"/><Relationship Id="rId7"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jp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8" Type="http://schemas.openxmlformats.org/officeDocument/2006/relationships/hyperlink" Target="https://unsplash.com/photos/KieCLNzKoBo" TargetMode="External"/><Relationship Id="rId3" Type="http://schemas.openxmlformats.org/officeDocument/2006/relationships/image" Target="../media/image1.jpg"/><Relationship Id="rId7" Type="http://schemas.openxmlformats.org/officeDocument/2006/relationships/hyperlink" Target="https://mapsmith.net/work/a-modern-map-of-native-american-lands/" TargetMode="External"/><Relationship Id="rId12" Type="http://schemas.openxmlformats.org/officeDocument/2006/relationships/hyperlink" Target="https://creativecommons.org/licenses/by-sa/3.0/"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naturalearthdata.com/about/terms-of-use" TargetMode="External"/><Relationship Id="rId11" Type="http://schemas.openxmlformats.org/officeDocument/2006/relationships/hyperlink" Target="https://commons.wikimedia.org/wiki/User:AgainErick" TargetMode="External"/><Relationship Id="rId5" Type="http://schemas.openxmlformats.org/officeDocument/2006/relationships/hyperlink" Target="http://www.naturalearthdata.com/downloads/10m-raster-data/10m-cross-blend-hypso/" TargetMode="External"/><Relationship Id="rId10" Type="http://schemas.openxmlformats.org/officeDocument/2006/relationships/hyperlink" Target="https://wordpress.org/openverse/image/2577e7b9-c9fa-4fb8-b946-c97e813ac87b/" TargetMode="External"/><Relationship Id="rId4" Type="http://schemas.openxmlformats.org/officeDocument/2006/relationships/image" Target="../media/image2.jpg"/><Relationship Id="rId9" Type="http://schemas.openxmlformats.org/officeDocument/2006/relationships/hyperlink" Target="https://unsplash.com/license"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flickr.com/photos/87167906@N02" TargetMode="External"/><Relationship Id="rId13" Type="http://schemas.openxmlformats.org/officeDocument/2006/relationships/hyperlink" Target="https://www.flickr.com/photos/23805587@N05/4319311364" TargetMode="External"/><Relationship Id="rId3" Type="http://schemas.openxmlformats.org/officeDocument/2006/relationships/image" Target="../media/image1.jpg"/><Relationship Id="rId7" Type="http://schemas.openxmlformats.org/officeDocument/2006/relationships/hyperlink" Target="https://www.flickr.com/photos/87167906@N02/9247602359" TargetMode="External"/><Relationship Id="rId12" Type="http://schemas.openxmlformats.org/officeDocument/2006/relationships/hyperlink" Target="https://commons.wikimedia.org/wiki/File:The_village_of_Pomeioc,_North_Carolina,_1885,_color_-_NARA_-_535753.jpg" TargetMode="External"/><Relationship Id="rId2" Type="http://schemas.openxmlformats.org/officeDocument/2006/relationships/notesSlide" Target="../notesSlides/notesSlide27.xml"/><Relationship Id="rId16" Type="http://schemas.openxmlformats.org/officeDocument/2006/relationships/hyperlink" Target="https://creativecommons.org/licenses/by-sa/4.0" TargetMode="Externa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hyperlink" Target="https://unsplash.com/license" TargetMode="External"/><Relationship Id="rId5" Type="http://schemas.openxmlformats.org/officeDocument/2006/relationships/hyperlink" Target="https://wordpress.org/openverse/image/49f11837-0157-483e-bba3-adc200b7aa3e" TargetMode="External"/><Relationship Id="rId15" Type="http://schemas.openxmlformats.org/officeDocument/2006/relationships/hyperlink" Target="https://commons.wikimedia.org/wiki/File:Cahokia_Aerial_HRoe_2015.jpg" TargetMode="External"/><Relationship Id="rId10" Type="http://schemas.openxmlformats.org/officeDocument/2006/relationships/hyperlink" Target="https://unsplash.com/photos/SdeQU6rp2X4" TargetMode="External"/><Relationship Id="rId4" Type="http://schemas.openxmlformats.org/officeDocument/2006/relationships/image" Target="../media/image2.jpg"/><Relationship Id="rId9" Type="http://schemas.openxmlformats.org/officeDocument/2006/relationships/hyperlink" Target="https://creativecommons.org/licenses/by/2.0/?ref=openverse" TargetMode="External"/><Relationship Id="rId14" Type="http://schemas.openxmlformats.org/officeDocument/2006/relationships/hyperlink" Target="https://creativecommons.org/licenses/by-nd/2.0/"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pexels.com/photo/white-siberian-husky-puppy-on-green-grass-field-3812207/" TargetMode="External"/><Relationship Id="rId13" Type="http://schemas.openxmlformats.org/officeDocument/2006/relationships/hyperlink" Target="https://commons.wikimedia.org/wiki/Template:Cc-zero" TargetMode="External"/><Relationship Id="rId3" Type="http://schemas.openxmlformats.org/officeDocument/2006/relationships/image" Target="../media/image1.jpg"/><Relationship Id="rId7" Type="http://schemas.openxmlformats.org/officeDocument/2006/relationships/hyperlink" Target="https://www.pexels.com/license/" TargetMode="External"/><Relationship Id="rId12" Type="http://schemas.openxmlformats.org/officeDocument/2006/relationships/hyperlink" Target="https://en.wikipedia.org/wiki/public_domai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pexels.com/photo/sunflower-1229023/" TargetMode="External"/><Relationship Id="rId11" Type="http://schemas.openxmlformats.org/officeDocument/2006/relationships/hyperlink" Target="https://commons.wikimedia.org/wiki/File:Kullihoma_Stickball_Tournament.jpg" TargetMode="External"/><Relationship Id="rId5" Type="http://schemas.openxmlformats.org/officeDocument/2006/relationships/hyperlink" Target="https://www.pexels.com/photo/food-wood-agriculture-farm-5641203/" TargetMode="External"/><Relationship Id="rId10" Type="http://schemas.openxmlformats.org/officeDocument/2006/relationships/hyperlink" Target="http://digitalcollections.nypl.org/" TargetMode="External"/><Relationship Id="rId4" Type="http://schemas.openxmlformats.org/officeDocument/2006/relationships/image" Target="../media/image2.jpg"/><Relationship Id="rId9" Type="http://schemas.openxmlformats.org/officeDocument/2006/relationships/hyperlink" Target="https://www.pexels.com/photo/wild-turkey-917595/"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commons.wikimedia.org/wiki/File:Town_Creek_Mound_Aerial_HRoe_2019_380px.jpg" TargetMode="External"/><Relationship Id="rId3" Type="http://schemas.openxmlformats.org/officeDocument/2006/relationships/image" Target="../media/image1.jpg"/><Relationship Id="rId7" Type="http://schemas.openxmlformats.org/officeDocument/2006/relationships/hyperlink" Target="https://creativecommons.org/licenses/by/3.0/deed.e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hyperlink" Target="https://commons.wikimedia.org/wiki/File:Nativo_do_Novo_Mundo_lan%C3%A7ando_flecha_com_o_propulsor_ou_est%C3%B3lica.jpg" TargetMode="External"/><Relationship Id="rId4" Type="http://schemas.openxmlformats.org/officeDocument/2006/relationships/image" Target="../media/image2.jpg"/><Relationship Id="rId9" Type="http://schemas.openxmlformats.org/officeDocument/2006/relationships/hyperlink" Target="https://creativecommons.org/licenses/by-sa/4.0/deed.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hyperlink" Target="https://creativecommons.org/licenses/by-nc-sa/2.0/" TargetMode="External"/><Relationship Id="rId3" Type="http://schemas.openxmlformats.org/officeDocument/2006/relationships/image" Target="../media/image1.jpg"/><Relationship Id="rId7" Type="http://schemas.openxmlformats.org/officeDocument/2006/relationships/hyperlink" Target="https://www.flickr.com/photos/35772643@N00/8219856935"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creativecommons.org/licenses/by-nd/2.0/" TargetMode="External"/><Relationship Id="rId5" Type="http://schemas.openxmlformats.org/officeDocument/2006/relationships/hyperlink" Target="https://www.flickr.com/photos/allisonfender/8679190868/" TargetMode="Externa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cxnSp>
        <p:nvCxnSpPr>
          <p:cNvPr id="9" name="Straight Connector 8">
            <a:extLst>
              <a:ext uri="{FF2B5EF4-FFF2-40B4-BE49-F238E27FC236}">
                <a16:creationId xmlns:a16="http://schemas.microsoft.com/office/drawing/2014/main" id="{C8D9D9A3-1FFD-467D-B12F-49F6EF4BE9D2}"/>
              </a:ext>
            </a:extLst>
          </p:cNvPr>
          <p:cNvCxnSpPr/>
          <p:nvPr/>
        </p:nvCxnSpPr>
        <p:spPr>
          <a:xfrm>
            <a:off x="2881618" y="3474369"/>
            <a:ext cx="3380763" cy="0"/>
          </a:xfrm>
          <a:prstGeom prst="line">
            <a:avLst/>
          </a:prstGeom>
          <a:ln w="38100">
            <a:solidFill>
              <a:srgbClr val="660033"/>
            </a:solidFill>
            <a:headEnd type="diamond"/>
            <a:tailEnd type="diamond"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28774C4-D881-4A4F-AC07-40A950223BEF}"/>
              </a:ext>
            </a:extLst>
          </p:cNvPr>
          <p:cNvSpPr txBox="1"/>
          <p:nvPr/>
        </p:nvSpPr>
        <p:spPr>
          <a:xfrm>
            <a:off x="0" y="1549755"/>
            <a:ext cx="9144000" cy="1569660"/>
          </a:xfrm>
          <a:prstGeom prst="rect">
            <a:avLst/>
          </a:prstGeom>
          <a:noFill/>
        </p:spPr>
        <p:txBody>
          <a:bodyPr wrap="square" rtlCol="0">
            <a:spAutoFit/>
          </a:bodyPr>
          <a:lstStyle/>
          <a:p>
            <a:pPr algn="ctr"/>
            <a:r>
              <a:rPr lang="en-US" sz="4800" b="1" dirty="0">
                <a:solidFill>
                  <a:srgbClr val="660033"/>
                </a:solidFill>
              </a:rPr>
              <a:t>Exploring Indigenous Cultures</a:t>
            </a:r>
          </a:p>
          <a:p>
            <a:pPr algn="ctr"/>
            <a:r>
              <a:rPr lang="en-US" sz="4800" b="1" dirty="0">
                <a:solidFill>
                  <a:srgbClr val="660033"/>
                </a:solidFill>
              </a:rPr>
              <a:t>of North Carolina</a:t>
            </a:r>
          </a:p>
        </p:txBody>
      </p:sp>
      <p:sp>
        <p:nvSpPr>
          <p:cNvPr id="8" name="TextBox 7">
            <a:extLst>
              <a:ext uri="{FF2B5EF4-FFF2-40B4-BE49-F238E27FC236}">
                <a16:creationId xmlns:a16="http://schemas.microsoft.com/office/drawing/2014/main" id="{AA683162-DC63-4D04-ADDF-9F8284220BDC}"/>
              </a:ext>
            </a:extLst>
          </p:cNvPr>
          <p:cNvSpPr txBox="1"/>
          <p:nvPr/>
        </p:nvSpPr>
        <p:spPr>
          <a:xfrm>
            <a:off x="0" y="3769362"/>
            <a:ext cx="9144000" cy="1538883"/>
          </a:xfrm>
          <a:prstGeom prst="rect">
            <a:avLst/>
          </a:prstGeom>
          <a:noFill/>
        </p:spPr>
        <p:txBody>
          <a:bodyPr wrap="square" rtlCol="0">
            <a:spAutoFit/>
          </a:bodyPr>
          <a:lstStyle/>
          <a:p>
            <a:pPr algn="ctr"/>
            <a:r>
              <a:rPr lang="en-US" sz="4000" b="1" dirty="0">
                <a:solidFill>
                  <a:srgbClr val="008080"/>
                </a:solidFill>
              </a:rPr>
              <a:t>Part I</a:t>
            </a:r>
          </a:p>
          <a:p>
            <a:pPr algn="ctr"/>
            <a:r>
              <a:rPr lang="en-US" sz="5400" b="1" dirty="0">
                <a:solidFill>
                  <a:srgbClr val="008080"/>
                </a:solidFill>
              </a:rPr>
              <a:t>THE PAST</a:t>
            </a:r>
          </a:p>
        </p:txBody>
      </p:sp>
      <p:sp>
        <p:nvSpPr>
          <p:cNvPr id="4" name="TextBox 3">
            <a:extLst>
              <a:ext uri="{FF2B5EF4-FFF2-40B4-BE49-F238E27FC236}">
                <a16:creationId xmlns:a16="http://schemas.microsoft.com/office/drawing/2014/main" id="{E1BA4369-6A8B-45C9-82CF-ED5ABD968B01}"/>
              </a:ext>
            </a:extLst>
          </p:cNvPr>
          <p:cNvSpPr txBox="1"/>
          <p:nvPr/>
        </p:nvSpPr>
        <p:spPr>
          <a:xfrm>
            <a:off x="621792" y="6669024"/>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3213E7B3-ABDD-4BDD-A7FA-1993BF3FD75D}"/>
              </a:ext>
            </a:extLst>
          </p:cNvPr>
          <p:cNvSpPr txBox="1"/>
          <p:nvPr/>
        </p:nvSpPr>
        <p:spPr>
          <a:xfrm>
            <a:off x="0" y="6396335"/>
            <a:ext cx="1968937" cy="461665"/>
          </a:xfrm>
          <a:prstGeom prst="rect">
            <a:avLst/>
          </a:prstGeom>
          <a:noFill/>
        </p:spPr>
        <p:txBody>
          <a:bodyPr wrap="none" rtlCol="0">
            <a:spAutoFit/>
          </a:bodyPr>
          <a:lstStyle/>
          <a:p>
            <a:r>
              <a:rPr lang="en-US" sz="1200" dirty="0">
                <a:solidFill>
                  <a:schemeClr val="bg1"/>
                </a:solidFill>
              </a:rPr>
              <a:t>Created by</a:t>
            </a:r>
          </a:p>
          <a:p>
            <a:r>
              <a:rPr lang="en-US" sz="1200" dirty="0">
                <a:solidFill>
                  <a:schemeClr val="bg1"/>
                </a:solidFill>
              </a:rPr>
              <a:t>Sierra Roark (RLA UNC 2022)</a:t>
            </a:r>
          </a:p>
        </p:txBody>
      </p:sp>
    </p:spTree>
    <p:extLst>
      <p:ext uri="{BB962C8B-B14F-4D97-AF65-F5344CB8AC3E}">
        <p14:creationId xmlns:p14="http://schemas.microsoft.com/office/powerpoint/2010/main" val="304869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678"/>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sp>
        <p:nvSpPr>
          <p:cNvPr id="4" name="TextBox 3">
            <a:extLst>
              <a:ext uri="{FF2B5EF4-FFF2-40B4-BE49-F238E27FC236}">
                <a16:creationId xmlns:a16="http://schemas.microsoft.com/office/drawing/2014/main" id="{702156E9-5C1A-4576-A8A8-1B985C1EFF4C}"/>
              </a:ext>
            </a:extLst>
          </p:cNvPr>
          <p:cNvSpPr txBox="1"/>
          <p:nvPr/>
        </p:nvSpPr>
        <p:spPr>
          <a:xfrm>
            <a:off x="0" y="5574268"/>
            <a:ext cx="3149837" cy="369332"/>
          </a:xfrm>
          <a:prstGeom prst="rect">
            <a:avLst/>
          </a:prstGeom>
          <a:noFill/>
        </p:spPr>
        <p:txBody>
          <a:bodyPr wrap="none" rtlCol="0">
            <a:spAutoFit/>
          </a:bodyPr>
          <a:lstStyle/>
          <a:p>
            <a:r>
              <a:rPr lang="en-US" dirty="0">
                <a:solidFill>
                  <a:schemeClr val="bg1"/>
                </a:solidFill>
              </a:rPr>
              <a:t>https://ancientnc.web.unc.edu</a:t>
            </a:r>
          </a:p>
        </p:txBody>
      </p:sp>
      <p:sp>
        <p:nvSpPr>
          <p:cNvPr id="9" name="TextBox 8">
            <a:extLst>
              <a:ext uri="{FF2B5EF4-FFF2-40B4-BE49-F238E27FC236}">
                <a16:creationId xmlns:a16="http://schemas.microsoft.com/office/drawing/2014/main" id="{3D33A425-71D1-8D4D-B755-FC2BE58C235F}"/>
              </a:ext>
            </a:extLst>
          </p:cNvPr>
          <p:cNvSpPr txBox="1"/>
          <p:nvPr/>
        </p:nvSpPr>
        <p:spPr>
          <a:xfrm>
            <a:off x="1" y="809722"/>
            <a:ext cx="9144000" cy="646331"/>
          </a:xfrm>
          <a:prstGeom prst="rect">
            <a:avLst/>
          </a:prstGeom>
          <a:noFill/>
        </p:spPr>
        <p:txBody>
          <a:bodyPr wrap="square" rtlCol="0">
            <a:spAutoFit/>
          </a:bodyPr>
          <a:lstStyle/>
          <a:p>
            <a:pPr algn="ctr"/>
            <a:r>
              <a:rPr lang="en-US" sz="3600" b="1" dirty="0">
                <a:solidFill>
                  <a:srgbClr val="008080"/>
                </a:solidFill>
              </a:rPr>
              <a:t>Change Over Time ‒ Modern Examples</a:t>
            </a:r>
          </a:p>
        </p:txBody>
      </p:sp>
      <p:sp>
        <p:nvSpPr>
          <p:cNvPr id="11" name="Rectangle 10">
            <a:extLst>
              <a:ext uri="{FF2B5EF4-FFF2-40B4-BE49-F238E27FC236}">
                <a16:creationId xmlns:a16="http://schemas.microsoft.com/office/drawing/2014/main" id="{AFB74197-9624-604F-8AD1-018580A778DD}"/>
              </a:ext>
            </a:extLst>
          </p:cNvPr>
          <p:cNvSpPr/>
          <p:nvPr/>
        </p:nvSpPr>
        <p:spPr>
          <a:xfrm>
            <a:off x="1984289" y="4905229"/>
            <a:ext cx="1322377" cy="732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indoor, electronics&#10;&#10;Description automatically generated">
            <a:extLst>
              <a:ext uri="{FF2B5EF4-FFF2-40B4-BE49-F238E27FC236}">
                <a16:creationId xmlns:a16="http://schemas.microsoft.com/office/drawing/2014/main" id="{AA88DBB5-508A-680F-D7B1-BF524E384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2853" y="1754219"/>
            <a:ext cx="5618294" cy="3745187"/>
          </a:xfrm>
          <a:prstGeom prst="rect">
            <a:avLst/>
          </a:prstGeom>
          <a:ln>
            <a:solidFill>
              <a:srgbClr val="008080"/>
            </a:solidFill>
          </a:ln>
        </p:spPr>
      </p:pic>
      <p:sp>
        <p:nvSpPr>
          <p:cNvPr id="22" name="TextBox 21">
            <a:extLst>
              <a:ext uri="{FF2B5EF4-FFF2-40B4-BE49-F238E27FC236}">
                <a16:creationId xmlns:a16="http://schemas.microsoft.com/office/drawing/2014/main" id="{4245941F-2DF5-8511-45ED-68CE96E03FBA}"/>
              </a:ext>
            </a:extLst>
          </p:cNvPr>
          <p:cNvSpPr txBox="1"/>
          <p:nvPr/>
        </p:nvSpPr>
        <p:spPr>
          <a:xfrm>
            <a:off x="1762853" y="5264670"/>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13.</a:t>
            </a:r>
          </a:p>
        </p:txBody>
      </p:sp>
    </p:spTree>
    <p:extLst>
      <p:ext uri="{BB962C8B-B14F-4D97-AF65-F5344CB8AC3E}">
        <p14:creationId xmlns:p14="http://schemas.microsoft.com/office/powerpoint/2010/main" val="557494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D3E139-040A-4136-AAE8-AFE23E1CB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 cy="6858000"/>
          </a:xfrm>
          <a:prstGeom prst="rect">
            <a:avLst/>
          </a:prstGeom>
        </p:spPr>
      </p:pic>
      <p:pic>
        <p:nvPicPr>
          <p:cNvPr id="7" name="Picture 6">
            <a:extLst>
              <a:ext uri="{FF2B5EF4-FFF2-40B4-BE49-F238E27FC236}">
                <a16:creationId xmlns:a16="http://schemas.microsoft.com/office/drawing/2014/main" id="{13E280CB-D212-4A63-B36A-F82869F42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300" y="0"/>
            <a:ext cx="1028700" cy="6858000"/>
          </a:xfrm>
          <a:prstGeom prst="rect">
            <a:avLst/>
          </a:prstGeom>
        </p:spPr>
      </p:pic>
      <p:sp>
        <p:nvSpPr>
          <p:cNvPr id="8" name="TextBox 7">
            <a:extLst>
              <a:ext uri="{FF2B5EF4-FFF2-40B4-BE49-F238E27FC236}">
                <a16:creationId xmlns:a16="http://schemas.microsoft.com/office/drawing/2014/main" id="{880EA5E1-FE45-BA4A-86B6-77B8178DB98F}"/>
              </a:ext>
            </a:extLst>
          </p:cNvPr>
          <p:cNvSpPr txBox="1"/>
          <p:nvPr/>
        </p:nvSpPr>
        <p:spPr>
          <a:xfrm>
            <a:off x="1028701" y="27807"/>
            <a:ext cx="7086600" cy="584775"/>
          </a:xfrm>
          <a:prstGeom prst="rect">
            <a:avLst/>
          </a:prstGeom>
          <a:noFill/>
        </p:spPr>
        <p:txBody>
          <a:bodyPr wrap="square" rtlCol="0">
            <a:spAutoFit/>
          </a:bodyPr>
          <a:lstStyle/>
          <a:p>
            <a:pPr algn="ctr"/>
            <a:r>
              <a:rPr lang="en-US" sz="3200" b="1" dirty="0">
                <a:solidFill>
                  <a:srgbClr val="008080"/>
                </a:solidFill>
              </a:rPr>
              <a:t>Change Over Time ‒ Historical Examples</a:t>
            </a:r>
          </a:p>
        </p:txBody>
      </p:sp>
      <p:pic>
        <p:nvPicPr>
          <p:cNvPr id="9" name="Picture 8">
            <a:extLst>
              <a:ext uri="{FF2B5EF4-FFF2-40B4-BE49-F238E27FC236}">
                <a16:creationId xmlns:a16="http://schemas.microsoft.com/office/drawing/2014/main" id="{C82D1428-BA54-FC4A-A92C-CF4760B1F935}"/>
              </a:ext>
            </a:extLst>
          </p:cNvPr>
          <p:cNvPicPr>
            <a:picLocks noChangeAspect="1"/>
          </p:cNvPicPr>
          <p:nvPr/>
        </p:nvPicPr>
        <p:blipFill>
          <a:blip r:embed="rId5"/>
          <a:stretch>
            <a:fillRect/>
          </a:stretch>
        </p:blipFill>
        <p:spPr>
          <a:xfrm>
            <a:off x="2377440" y="1053298"/>
            <a:ext cx="4389119" cy="5486400"/>
          </a:xfrm>
          <a:prstGeom prst="rect">
            <a:avLst/>
          </a:prstGeom>
          <a:ln>
            <a:solidFill>
              <a:schemeClr val="bg1"/>
            </a:solidFill>
          </a:ln>
        </p:spPr>
      </p:pic>
      <p:sp>
        <p:nvSpPr>
          <p:cNvPr id="6" name="TextBox 5">
            <a:extLst>
              <a:ext uri="{FF2B5EF4-FFF2-40B4-BE49-F238E27FC236}">
                <a16:creationId xmlns:a16="http://schemas.microsoft.com/office/drawing/2014/main" id="{DBAA6F9D-07ED-41A9-B8A6-D98FA0E2B4C0}"/>
              </a:ext>
            </a:extLst>
          </p:cNvPr>
          <p:cNvSpPr txBox="1"/>
          <p:nvPr/>
        </p:nvSpPr>
        <p:spPr>
          <a:xfrm>
            <a:off x="1162868" y="1207369"/>
            <a:ext cx="1214571" cy="369332"/>
          </a:xfrm>
          <a:prstGeom prst="rect">
            <a:avLst/>
          </a:prstGeom>
          <a:noFill/>
        </p:spPr>
        <p:txBody>
          <a:bodyPr wrap="square" lIns="91440" tIns="45720" rIns="91440" bIns="45720" rtlCol="0" anchor="t">
            <a:spAutoFit/>
          </a:bodyPr>
          <a:lstStyle/>
          <a:p>
            <a:r>
              <a:rPr lang="en-US" b="1" dirty="0">
                <a:solidFill>
                  <a:srgbClr val="008080"/>
                </a:solidFill>
              </a:rPr>
              <a:t>1580-1620</a:t>
            </a:r>
            <a:endParaRPr lang="en-US" b="1" dirty="0">
              <a:solidFill>
                <a:srgbClr val="008080"/>
              </a:solidFill>
              <a:cs typeface="Calibri"/>
            </a:endParaRPr>
          </a:p>
        </p:txBody>
      </p:sp>
      <p:sp>
        <p:nvSpPr>
          <p:cNvPr id="10" name="TextBox 9">
            <a:extLst>
              <a:ext uri="{FF2B5EF4-FFF2-40B4-BE49-F238E27FC236}">
                <a16:creationId xmlns:a16="http://schemas.microsoft.com/office/drawing/2014/main" id="{53ECFC6C-410B-4C4A-B166-8AEA37BAF6FD}"/>
              </a:ext>
            </a:extLst>
          </p:cNvPr>
          <p:cNvSpPr txBox="1"/>
          <p:nvPr/>
        </p:nvSpPr>
        <p:spPr>
          <a:xfrm>
            <a:off x="1209354" y="5985700"/>
            <a:ext cx="1214571" cy="369332"/>
          </a:xfrm>
          <a:prstGeom prst="rect">
            <a:avLst/>
          </a:prstGeom>
          <a:noFill/>
        </p:spPr>
        <p:txBody>
          <a:bodyPr wrap="square" lIns="91440" tIns="45720" rIns="91440" bIns="45720" rtlCol="0" anchor="t">
            <a:spAutoFit/>
          </a:bodyPr>
          <a:lstStyle/>
          <a:p>
            <a:r>
              <a:rPr lang="en-US" b="1" dirty="0">
                <a:solidFill>
                  <a:srgbClr val="008080"/>
                </a:solidFill>
              </a:rPr>
              <a:t>1645-1665</a:t>
            </a:r>
            <a:endParaRPr lang="en-US" b="1" dirty="0">
              <a:solidFill>
                <a:srgbClr val="008080"/>
              </a:solidFill>
              <a:cs typeface="Calibri"/>
            </a:endParaRPr>
          </a:p>
        </p:txBody>
      </p:sp>
      <p:cxnSp>
        <p:nvCxnSpPr>
          <p:cNvPr id="3" name="Straight Arrow Connector 2">
            <a:extLst>
              <a:ext uri="{FF2B5EF4-FFF2-40B4-BE49-F238E27FC236}">
                <a16:creationId xmlns:a16="http://schemas.microsoft.com/office/drawing/2014/main" id="{7E9E93F2-93A4-4DAA-BB78-CF96E4D930D4}"/>
              </a:ext>
            </a:extLst>
          </p:cNvPr>
          <p:cNvCxnSpPr>
            <a:stCxn id="6" idx="2"/>
          </p:cNvCxnSpPr>
          <p:nvPr/>
        </p:nvCxnSpPr>
        <p:spPr>
          <a:xfrm flipH="1">
            <a:off x="1770153" y="1576701"/>
            <a:ext cx="1" cy="882978"/>
          </a:xfrm>
          <a:prstGeom prst="straightConnector1">
            <a:avLst/>
          </a:prstGeom>
          <a:ln w="38100">
            <a:solidFill>
              <a:srgbClr val="00808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7FC5B27-2683-4206-A1DC-B7555AA4513C}"/>
              </a:ext>
            </a:extLst>
          </p:cNvPr>
          <p:cNvSpPr txBox="1"/>
          <p:nvPr/>
        </p:nvSpPr>
        <p:spPr>
          <a:xfrm>
            <a:off x="3684314" y="6170366"/>
            <a:ext cx="1214571" cy="369332"/>
          </a:xfrm>
          <a:prstGeom prst="rect">
            <a:avLst/>
          </a:prstGeom>
          <a:solidFill>
            <a:schemeClr val="bg1"/>
          </a:solidFill>
        </p:spPr>
        <p:txBody>
          <a:bodyPr wrap="square" lIns="91440" tIns="45720" rIns="91440" bIns="45720" rtlCol="0" anchor="t">
            <a:spAutoFit/>
          </a:bodyPr>
          <a:lstStyle/>
          <a:p>
            <a:r>
              <a:rPr lang="en-US" b="1" dirty="0">
                <a:solidFill>
                  <a:srgbClr val="008080"/>
                </a:solidFill>
              </a:rPr>
              <a:t>1730-1790</a:t>
            </a:r>
            <a:endParaRPr lang="en-US" b="1" dirty="0">
              <a:solidFill>
                <a:srgbClr val="008080"/>
              </a:solidFill>
              <a:cs typeface="Calibri"/>
            </a:endParaRPr>
          </a:p>
        </p:txBody>
      </p:sp>
      <p:sp>
        <p:nvSpPr>
          <p:cNvPr id="12" name="TextBox 11">
            <a:extLst>
              <a:ext uri="{FF2B5EF4-FFF2-40B4-BE49-F238E27FC236}">
                <a16:creationId xmlns:a16="http://schemas.microsoft.com/office/drawing/2014/main" id="{A5894BED-ABD2-40E4-80A7-246684EE54A9}"/>
              </a:ext>
            </a:extLst>
          </p:cNvPr>
          <p:cNvSpPr txBox="1"/>
          <p:nvPr/>
        </p:nvSpPr>
        <p:spPr>
          <a:xfrm>
            <a:off x="5225436" y="6078926"/>
            <a:ext cx="1214571" cy="369332"/>
          </a:xfrm>
          <a:prstGeom prst="rect">
            <a:avLst/>
          </a:prstGeom>
          <a:solidFill>
            <a:schemeClr val="bg1"/>
          </a:solidFill>
        </p:spPr>
        <p:txBody>
          <a:bodyPr wrap="square" lIns="91440" tIns="45720" rIns="91440" bIns="45720" rtlCol="0" anchor="t">
            <a:spAutoFit/>
          </a:bodyPr>
          <a:lstStyle/>
          <a:p>
            <a:r>
              <a:rPr lang="en-US" b="1" dirty="0">
                <a:solidFill>
                  <a:srgbClr val="008080"/>
                </a:solidFill>
              </a:rPr>
              <a:t>1820-1860</a:t>
            </a:r>
            <a:endParaRPr lang="en-US" b="1" dirty="0">
              <a:solidFill>
                <a:srgbClr val="008080"/>
              </a:solidFill>
              <a:cs typeface="Calibri"/>
            </a:endParaRPr>
          </a:p>
        </p:txBody>
      </p:sp>
      <p:sp>
        <p:nvSpPr>
          <p:cNvPr id="13" name="TextBox 12">
            <a:extLst>
              <a:ext uri="{FF2B5EF4-FFF2-40B4-BE49-F238E27FC236}">
                <a16:creationId xmlns:a16="http://schemas.microsoft.com/office/drawing/2014/main" id="{1A873F76-D596-4907-B223-ABCD95B4B706}"/>
              </a:ext>
            </a:extLst>
          </p:cNvPr>
          <p:cNvSpPr txBox="1"/>
          <p:nvPr/>
        </p:nvSpPr>
        <p:spPr>
          <a:xfrm>
            <a:off x="6226358" y="1682803"/>
            <a:ext cx="1214571" cy="369332"/>
          </a:xfrm>
          <a:prstGeom prst="rect">
            <a:avLst/>
          </a:prstGeom>
          <a:solidFill>
            <a:schemeClr val="bg1"/>
          </a:solidFill>
        </p:spPr>
        <p:txBody>
          <a:bodyPr wrap="square" lIns="91440" tIns="45720" rIns="91440" bIns="45720" rtlCol="0" anchor="t">
            <a:spAutoFit/>
          </a:bodyPr>
          <a:lstStyle/>
          <a:p>
            <a:r>
              <a:rPr lang="en-US" b="1" dirty="0">
                <a:solidFill>
                  <a:srgbClr val="008080"/>
                </a:solidFill>
              </a:rPr>
              <a:t>1830-1860</a:t>
            </a:r>
            <a:endParaRPr lang="en-US" b="1" dirty="0">
              <a:solidFill>
                <a:srgbClr val="008080"/>
              </a:solidFill>
              <a:cs typeface="Calibri"/>
            </a:endParaRPr>
          </a:p>
        </p:txBody>
      </p:sp>
      <p:sp>
        <p:nvSpPr>
          <p:cNvPr id="15" name="TextBox 14">
            <a:extLst>
              <a:ext uri="{FF2B5EF4-FFF2-40B4-BE49-F238E27FC236}">
                <a16:creationId xmlns:a16="http://schemas.microsoft.com/office/drawing/2014/main" id="{2430B993-1DFA-42A6-BF9F-2BE7D175151C}"/>
              </a:ext>
            </a:extLst>
          </p:cNvPr>
          <p:cNvSpPr txBox="1"/>
          <p:nvPr/>
        </p:nvSpPr>
        <p:spPr>
          <a:xfrm>
            <a:off x="5225104" y="3165085"/>
            <a:ext cx="1214571" cy="369332"/>
          </a:xfrm>
          <a:prstGeom prst="rect">
            <a:avLst/>
          </a:prstGeom>
          <a:solidFill>
            <a:schemeClr val="bg1"/>
          </a:solidFill>
        </p:spPr>
        <p:txBody>
          <a:bodyPr wrap="square" lIns="91440" tIns="45720" rIns="91440" bIns="45720" rtlCol="0" anchor="t">
            <a:spAutoFit/>
          </a:bodyPr>
          <a:lstStyle/>
          <a:p>
            <a:r>
              <a:rPr lang="en-US" b="1" dirty="0">
                <a:solidFill>
                  <a:srgbClr val="008080"/>
                </a:solidFill>
              </a:rPr>
              <a:t>1690-1750</a:t>
            </a:r>
            <a:endParaRPr lang="en-US" b="1" dirty="0">
              <a:solidFill>
                <a:srgbClr val="008080"/>
              </a:solidFill>
              <a:cs typeface="Calibri"/>
            </a:endParaRPr>
          </a:p>
        </p:txBody>
      </p:sp>
      <p:sp>
        <p:nvSpPr>
          <p:cNvPr id="16" name="TextBox 15">
            <a:extLst>
              <a:ext uri="{FF2B5EF4-FFF2-40B4-BE49-F238E27FC236}">
                <a16:creationId xmlns:a16="http://schemas.microsoft.com/office/drawing/2014/main" id="{271DCF2B-2B4B-4055-8937-0D3C2828BEB0}"/>
              </a:ext>
            </a:extLst>
          </p:cNvPr>
          <p:cNvSpPr txBox="1"/>
          <p:nvPr/>
        </p:nvSpPr>
        <p:spPr>
          <a:xfrm>
            <a:off x="5286516" y="4730813"/>
            <a:ext cx="1214571" cy="369332"/>
          </a:xfrm>
          <a:prstGeom prst="rect">
            <a:avLst/>
          </a:prstGeom>
          <a:solidFill>
            <a:schemeClr val="bg1"/>
          </a:solidFill>
        </p:spPr>
        <p:txBody>
          <a:bodyPr wrap="square" lIns="91440" tIns="45720" rIns="91440" bIns="45720" rtlCol="0" anchor="t">
            <a:spAutoFit/>
          </a:bodyPr>
          <a:lstStyle/>
          <a:p>
            <a:r>
              <a:rPr lang="en-US" b="1" dirty="0">
                <a:solidFill>
                  <a:srgbClr val="008080"/>
                </a:solidFill>
              </a:rPr>
              <a:t>1780-1820</a:t>
            </a:r>
            <a:endParaRPr lang="en-US" b="1" dirty="0">
              <a:solidFill>
                <a:srgbClr val="008080"/>
              </a:solidFill>
              <a:cs typeface="Calibri"/>
            </a:endParaRPr>
          </a:p>
        </p:txBody>
      </p:sp>
      <p:sp>
        <p:nvSpPr>
          <p:cNvPr id="17" name="TextBox 16">
            <a:extLst>
              <a:ext uri="{FF2B5EF4-FFF2-40B4-BE49-F238E27FC236}">
                <a16:creationId xmlns:a16="http://schemas.microsoft.com/office/drawing/2014/main" id="{DADA127B-BE51-4E71-8CBF-E04FA29DACB6}"/>
              </a:ext>
            </a:extLst>
          </p:cNvPr>
          <p:cNvSpPr txBox="1"/>
          <p:nvPr/>
        </p:nvSpPr>
        <p:spPr>
          <a:xfrm>
            <a:off x="3060655" y="6437372"/>
            <a:ext cx="640032" cy="369332"/>
          </a:xfrm>
          <a:prstGeom prst="rect">
            <a:avLst/>
          </a:prstGeom>
          <a:solidFill>
            <a:schemeClr val="bg1"/>
          </a:solidFill>
        </p:spPr>
        <p:txBody>
          <a:bodyPr wrap="square" rtlCol="0">
            <a:spAutoFit/>
          </a:bodyPr>
          <a:lstStyle/>
          <a:p>
            <a:r>
              <a:rPr lang="en-US" b="1" dirty="0">
                <a:solidFill>
                  <a:schemeClr val="bg1"/>
                </a:solidFill>
              </a:rPr>
              <a:t>o</a:t>
            </a:r>
          </a:p>
        </p:txBody>
      </p:sp>
      <p:sp>
        <p:nvSpPr>
          <p:cNvPr id="2" name="TextBox 1">
            <a:extLst>
              <a:ext uri="{FF2B5EF4-FFF2-40B4-BE49-F238E27FC236}">
                <a16:creationId xmlns:a16="http://schemas.microsoft.com/office/drawing/2014/main" id="{148C7C56-D72C-41F1-AF2E-CC6DFE4DBF55}"/>
              </a:ext>
            </a:extLst>
          </p:cNvPr>
          <p:cNvSpPr txBox="1"/>
          <p:nvPr/>
        </p:nvSpPr>
        <p:spPr>
          <a:xfrm>
            <a:off x="1020589" y="6621095"/>
            <a:ext cx="61651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Figure 14. Noël Hume (2001)</a:t>
            </a:r>
            <a:endParaRPr lang="en-US" sz="1000" dirty="0">
              <a:cs typeface="Calibri"/>
            </a:endParaRPr>
          </a:p>
        </p:txBody>
      </p:sp>
    </p:spTree>
    <p:extLst>
      <p:ext uri="{BB962C8B-B14F-4D97-AF65-F5344CB8AC3E}">
        <p14:creationId xmlns:p14="http://schemas.microsoft.com/office/powerpoint/2010/main" val="562355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sp>
        <p:nvSpPr>
          <p:cNvPr id="4" name="TextBox 3">
            <a:extLst>
              <a:ext uri="{FF2B5EF4-FFF2-40B4-BE49-F238E27FC236}">
                <a16:creationId xmlns:a16="http://schemas.microsoft.com/office/drawing/2014/main" id="{702156E9-5C1A-4576-A8A8-1B985C1EFF4C}"/>
              </a:ext>
            </a:extLst>
          </p:cNvPr>
          <p:cNvSpPr txBox="1"/>
          <p:nvPr/>
        </p:nvSpPr>
        <p:spPr>
          <a:xfrm>
            <a:off x="0" y="5574268"/>
            <a:ext cx="3149837" cy="369332"/>
          </a:xfrm>
          <a:prstGeom prst="rect">
            <a:avLst/>
          </a:prstGeom>
          <a:noFill/>
        </p:spPr>
        <p:txBody>
          <a:bodyPr wrap="none" rtlCol="0">
            <a:spAutoFit/>
          </a:bodyPr>
          <a:lstStyle/>
          <a:p>
            <a:r>
              <a:rPr lang="en-US" dirty="0">
                <a:solidFill>
                  <a:schemeClr val="bg1"/>
                </a:solidFill>
              </a:rPr>
              <a:t>https://ancientnc.web.unc.edu</a:t>
            </a:r>
          </a:p>
        </p:txBody>
      </p:sp>
      <p:sp>
        <p:nvSpPr>
          <p:cNvPr id="10" name="Rectangle 9">
            <a:extLst>
              <a:ext uri="{FF2B5EF4-FFF2-40B4-BE49-F238E27FC236}">
                <a16:creationId xmlns:a16="http://schemas.microsoft.com/office/drawing/2014/main" id="{DB75D622-00EC-6A4D-B699-36455CFEAADA}"/>
              </a:ext>
            </a:extLst>
          </p:cNvPr>
          <p:cNvSpPr/>
          <p:nvPr/>
        </p:nvSpPr>
        <p:spPr>
          <a:xfrm>
            <a:off x="2415523" y="3605366"/>
            <a:ext cx="1468628" cy="1662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B74197-9624-604F-8AD1-018580A778DD}"/>
              </a:ext>
            </a:extLst>
          </p:cNvPr>
          <p:cNvSpPr/>
          <p:nvPr/>
        </p:nvSpPr>
        <p:spPr>
          <a:xfrm>
            <a:off x="3419065" y="4494713"/>
            <a:ext cx="1038201" cy="627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FEA4C5A-01CB-6542-B574-43979E93847C}"/>
              </a:ext>
            </a:extLst>
          </p:cNvPr>
          <p:cNvSpPr txBox="1"/>
          <p:nvPr/>
        </p:nvSpPr>
        <p:spPr>
          <a:xfrm>
            <a:off x="0" y="1192035"/>
            <a:ext cx="9144000" cy="584775"/>
          </a:xfrm>
          <a:prstGeom prst="rect">
            <a:avLst/>
          </a:prstGeom>
          <a:noFill/>
        </p:spPr>
        <p:txBody>
          <a:bodyPr wrap="square" rtlCol="0">
            <a:spAutoFit/>
          </a:bodyPr>
          <a:lstStyle/>
          <a:p>
            <a:pPr algn="ctr"/>
            <a:r>
              <a:rPr lang="en-US" sz="3200" b="1" dirty="0">
                <a:solidFill>
                  <a:srgbClr val="008080"/>
                </a:solidFill>
              </a:rPr>
              <a:t>Most American Indians lived in small villages.</a:t>
            </a:r>
          </a:p>
        </p:txBody>
      </p:sp>
      <p:pic>
        <p:nvPicPr>
          <p:cNvPr id="19" name="Picture 18">
            <a:extLst>
              <a:ext uri="{FF2B5EF4-FFF2-40B4-BE49-F238E27FC236}">
                <a16:creationId xmlns:a16="http://schemas.microsoft.com/office/drawing/2014/main" id="{D968F166-C190-814A-BBBF-A0102C32937C}"/>
              </a:ext>
            </a:extLst>
          </p:cNvPr>
          <p:cNvPicPr>
            <a:picLocks noChangeAspect="1"/>
          </p:cNvPicPr>
          <p:nvPr/>
        </p:nvPicPr>
        <p:blipFill rotWithShape="1">
          <a:blip r:embed="rId5">
            <a:extLst>
              <a:ext uri="{28A0092B-C50C-407E-A947-70E740481C1C}">
                <a14:useLocalDpi xmlns:a14="http://schemas.microsoft.com/office/drawing/2010/main" val="0"/>
              </a:ext>
            </a:extLst>
          </a:blip>
          <a:srcRect b="17073"/>
          <a:stretch/>
        </p:blipFill>
        <p:spPr>
          <a:xfrm>
            <a:off x="2146285" y="1926829"/>
            <a:ext cx="4621962" cy="3895977"/>
          </a:xfrm>
          <a:prstGeom prst="rect">
            <a:avLst/>
          </a:prstGeom>
          <a:ln>
            <a:solidFill>
              <a:srgbClr val="008080"/>
            </a:solidFill>
          </a:ln>
        </p:spPr>
      </p:pic>
      <p:sp>
        <p:nvSpPr>
          <p:cNvPr id="12" name="TextBox 11">
            <a:extLst>
              <a:ext uri="{FF2B5EF4-FFF2-40B4-BE49-F238E27FC236}">
                <a16:creationId xmlns:a16="http://schemas.microsoft.com/office/drawing/2014/main" id="{B41399A5-F645-4B67-801C-6D79A06B3B36}"/>
              </a:ext>
            </a:extLst>
          </p:cNvPr>
          <p:cNvSpPr txBox="1"/>
          <p:nvPr/>
        </p:nvSpPr>
        <p:spPr>
          <a:xfrm>
            <a:off x="2146285" y="5597266"/>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15.</a:t>
            </a:r>
          </a:p>
        </p:txBody>
      </p:sp>
    </p:spTree>
    <p:extLst>
      <p:ext uri="{BB962C8B-B14F-4D97-AF65-F5344CB8AC3E}">
        <p14:creationId xmlns:p14="http://schemas.microsoft.com/office/powerpoint/2010/main" val="1872121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sp>
        <p:nvSpPr>
          <p:cNvPr id="4" name="TextBox 3">
            <a:extLst>
              <a:ext uri="{FF2B5EF4-FFF2-40B4-BE49-F238E27FC236}">
                <a16:creationId xmlns:a16="http://schemas.microsoft.com/office/drawing/2014/main" id="{702156E9-5C1A-4576-A8A8-1B985C1EFF4C}"/>
              </a:ext>
            </a:extLst>
          </p:cNvPr>
          <p:cNvSpPr txBox="1"/>
          <p:nvPr/>
        </p:nvSpPr>
        <p:spPr>
          <a:xfrm>
            <a:off x="149550" y="4954698"/>
            <a:ext cx="3522118" cy="307777"/>
          </a:xfrm>
          <a:prstGeom prst="rect">
            <a:avLst/>
          </a:prstGeom>
          <a:noFill/>
        </p:spPr>
        <p:txBody>
          <a:bodyPr wrap="none" lIns="91440" tIns="45720" rIns="91440" bIns="45720" rtlCol="0" anchor="t">
            <a:spAutoFit/>
          </a:bodyPr>
          <a:lstStyle/>
          <a:p>
            <a:r>
              <a:rPr lang="en-US" sz="1400" dirty="0"/>
              <a:t>Above: Cliff dwelling of Mesa Verde, Colorado</a:t>
            </a:r>
            <a:endParaRPr lang="en-US" sz="1400" dirty="0">
              <a:cs typeface="Calibri"/>
            </a:endParaRPr>
          </a:p>
        </p:txBody>
      </p:sp>
      <p:pic>
        <p:nvPicPr>
          <p:cNvPr id="9" name="Picture 8">
            <a:extLst>
              <a:ext uri="{FF2B5EF4-FFF2-40B4-BE49-F238E27FC236}">
                <a16:creationId xmlns:a16="http://schemas.microsoft.com/office/drawing/2014/main" id="{B42FBA61-5514-C04E-957C-01E2F176A2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211852" y="2620994"/>
            <a:ext cx="4778478" cy="3185652"/>
          </a:xfrm>
          <a:prstGeom prst="rect">
            <a:avLst/>
          </a:prstGeom>
          <a:ln>
            <a:solidFill>
              <a:srgbClr val="008080"/>
            </a:solidFill>
          </a:ln>
        </p:spPr>
      </p:pic>
      <p:sp>
        <p:nvSpPr>
          <p:cNvPr id="12" name="TextBox 11">
            <a:extLst>
              <a:ext uri="{FF2B5EF4-FFF2-40B4-BE49-F238E27FC236}">
                <a16:creationId xmlns:a16="http://schemas.microsoft.com/office/drawing/2014/main" id="{B308AE58-064A-274E-A5E5-99AC2D0744DA}"/>
              </a:ext>
            </a:extLst>
          </p:cNvPr>
          <p:cNvSpPr txBox="1"/>
          <p:nvPr/>
        </p:nvSpPr>
        <p:spPr>
          <a:xfrm>
            <a:off x="0" y="955305"/>
            <a:ext cx="9144000" cy="1077218"/>
          </a:xfrm>
          <a:prstGeom prst="rect">
            <a:avLst/>
          </a:prstGeom>
          <a:noFill/>
        </p:spPr>
        <p:txBody>
          <a:bodyPr wrap="square" rtlCol="0">
            <a:spAutoFit/>
          </a:bodyPr>
          <a:lstStyle/>
          <a:p>
            <a:pPr algn="ctr"/>
            <a:r>
              <a:rPr lang="en-US" sz="3200" b="1" dirty="0">
                <a:solidFill>
                  <a:srgbClr val="008080"/>
                </a:solidFill>
              </a:rPr>
              <a:t>But some American Indians lived in more densely</a:t>
            </a:r>
          </a:p>
          <a:p>
            <a:pPr algn="ctr"/>
            <a:r>
              <a:rPr lang="en-US" sz="3200" b="1" dirty="0">
                <a:solidFill>
                  <a:srgbClr val="008080"/>
                </a:solidFill>
              </a:rPr>
              <a:t>populated communities (towns, cities).</a:t>
            </a:r>
          </a:p>
        </p:txBody>
      </p:sp>
      <p:pic>
        <p:nvPicPr>
          <p:cNvPr id="13" name="Picture 12">
            <a:extLst>
              <a:ext uri="{FF2B5EF4-FFF2-40B4-BE49-F238E27FC236}">
                <a16:creationId xmlns:a16="http://schemas.microsoft.com/office/drawing/2014/main" id="{0FEE0746-7B72-C845-9B8D-7DBB9AA103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6412" y="2170405"/>
            <a:ext cx="3898010" cy="2784293"/>
          </a:xfrm>
          <a:prstGeom prst="rect">
            <a:avLst/>
          </a:prstGeom>
          <a:ln>
            <a:solidFill>
              <a:srgbClr val="008080"/>
            </a:solidFill>
          </a:ln>
        </p:spPr>
      </p:pic>
      <p:sp>
        <p:nvSpPr>
          <p:cNvPr id="16" name="TextBox 15">
            <a:extLst>
              <a:ext uri="{FF2B5EF4-FFF2-40B4-BE49-F238E27FC236}">
                <a16:creationId xmlns:a16="http://schemas.microsoft.com/office/drawing/2014/main" id="{5753CCB6-9E9A-4A90-8AA2-8D3CA33ACC1D}"/>
              </a:ext>
            </a:extLst>
          </p:cNvPr>
          <p:cNvSpPr txBox="1"/>
          <p:nvPr/>
        </p:nvSpPr>
        <p:spPr>
          <a:xfrm rot="-10800000" flipV="1">
            <a:off x="4170833" y="1909747"/>
            <a:ext cx="4794728" cy="738664"/>
          </a:xfrm>
          <a:prstGeom prst="rect">
            <a:avLst/>
          </a:prstGeom>
          <a:noFill/>
        </p:spPr>
        <p:txBody>
          <a:bodyPr wrap="square" lIns="91440" tIns="45720" rIns="91440" bIns="45720" rtlCol="0" anchor="t">
            <a:spAutoFit/>
          </a:bodyPr>
          <a:lstStyle/>
          <a:p>
            <a:r>
              <a:rPr lang="en-US" sz="1400" dirty="0"/>
              <a:t>Below: </a:t>
            </a:r>
            <a:br>
              <a:rPr lang="en-US" sz="1400" dirty="0"/>
            </a:br>
            <a:r>
              <a:rPr lang="en-US" sz="1400" dirty="0"/>
              <a:t>An a</a:t>
            </a:r>
            <a:r>
              <a:rPr lang="en-US" sz="1400" dirty="0">
                <a:cs typeface="Arial" panose="020B0604020202020204" pitchFamily="34" charset="0"/>
              </a:rPr>
              <a:t>rtist’s conception of the aerial view of </a:t>
            </a:r>
            <a:r>
              <a:rPr lang="en-US" sz="1400" dirty="0"/>
              <a:t>the Cahokia villages located near present-day St. Louis, Missouri</a:t>
            </a:r>
            <a:endParaRPr lang="en-US" sz="1400" dirty="0">
              <a:cs typeface="Calibri"/>
            </a:endParaRPr>
          </a:p>
        </p:txBody>
      </p:sp>
      <p:sp>
        <p:nvSpPr>
          <p:cNvPr id="10" name="TextBox 9">
            <a:extLst>
              <a:ext uri="{FF2B5EF4-FFF2-40B4-BE49-F238E27FC236}">
                <a16:creationId xmlns:a16="http://schemas.microsoft.com/office/drawing/2014/main" id="{D147B5D7-4A7A-BD54-5156-D8E4C834C959}"/>
              </a:ext>
            </a:extLst>
          </p:cNvPr>
          <p:cNvSpPr txBox="1"/>
          <p:nvPr/>
        </p:nvSpPr>
        <p:spPr>
          <a:xfrm>
            <a:off x="122670" y="4702032"/>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bg1"/>
                </a:solidFill>
              </a:rPr>
              <a:t>Figure 16.</a:t>
            </a:r>
          </a:p>
        </p:txBody>
      </p:sp>
      <p:sp>
        <p:nvSpPr>
          <p:cNvPr id="11" name="TextBox 10">
            <a:extLst>
              <a:ext uri="{FF2B5EF4-FFF2-40B4-BE49-F238E27FC236}">
                <a16:creationId xmlns:a16="http://schemas.microsoft.com/office/drawing/2014/main" id="{00685F0B-7394-402A-CEC2-B6AE22D748D9}"/>
              </a:ext>
            </a:extLst>
          </p:cNvPr>
          <p:cNvSpPr txBox="1"/>
          <p:nvPr/>
        </p:nvSpPr>
        <p:spPr>
          <a:xfrm>
            <a:off x="4170833" y="5560425"/>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17.</a:t>
            </a:r>
          </a:p>
        </p:txBody>
      </p:sp>
    </p:spTree>
    <p:extLst>
      <p:ext uri="{BB962C8B-B14F-4D97-AF65-F5344CB8AC3E}">
        <p14:creationId xmlns:p14="http://schemas.microsoft.com/office/powerpoint/2010/main" val="3956788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sp>
        <p:nvSpPr>
          <p:cNvPr id="4" name="TextBox 3">
            <a:extLst>
              <a:ext uri="{FF2B5EF4-FFF2-40B4-BE49-F238E27FC236}">
                <a16:creationId xmlns:a16="http://schemas.microsoft.com/office/drawing/2014/main" id="{702156E9-5C1A-4576-A8A8-1B985C1EFF4C}"/>
              </a:ext>
            </a:extLst>
          </p:cNvPr>
          <p:cNvSpPr txBox="1"/>
          <p:nvPr/>
        </p:nvSpPr>
        <p:spPr>
          <a:xfrm>
            <a:off x="0" y="5574268"/>
            <a:ext cx="3149837" cy="369332"/>
          </a:xfrm>
          <a:prstGeom prst="rect">
            <a:avLst/>
          </a:prstGeom>
          <a:noFill/>
        </p:spPr>
        <p:txBody>
          <a:bodyPr wrap="none" rtlCol="0">
            <a:spAutoFit/>
          </a:bodyPr>
          <a:lstStyle/>
          <a:p>
            <a:r>
              <a:rPr lang="en-US" dirty="0">
                <a:solidFill>
                  <a:schemeClr val="bg1"/>
                </a:solidFill>
              </a:rPr>
              <a:t>https://ancientnc.web.unc.edu</a:t>
            </a:r>
          </a:p>
        </p:txBody>
      </p:sp>
      <p:sp>
        <p:nvSpPr>
          <p:cNvPr id="10" name="Rectangle 9">
            <a:extLst>
              <a:ext uri="{FF2B5EF4-FFF2-40B4-BE49-F238E27FC236}">
                <a16:creationId xmlns:a16="http://schemas.microsoft.com/office/drawing/2014/main" id="{DB75D622-00EC-6A4D-B699-36455CFEAADA}"/>
              </a:ext>
            </a:extLst>
          </p:cNvPr>
          <p:cNvSpPr/>
          <p:nvPr/>
        </p:nvSpPr>
        <p:spPr>
          <a:xfrm>
            <a:off x="2415523" y="3605366"/>
            <a:ext cx="1468628" cy="1662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B74197-9624-604F-8AD1-018580A778DD}"/>
              </a:ext>
            </a:extLst>
          </p:cNvPr>
          <p:cNvSpPr/>
          <p:nvPr/>
        </p:nvSpPr>
        <p:spPr>
          <a:xfrm>
            <a:off x="3419065" y="4494713"/>
            <a:ext cx="1038201" cy="627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D2DAA12-5D33-9F43-A1E1-9C2FEA5CCBD3}"/>
              </a:ext>
            </a:extLst>
          </p:cNvPr>
          <p:cNvSpPr txBox="1"/>
          <p:nvPr/>
        </p:nvSpPr>
        <p:spPr>
          <a:xfrm>
            <a:off x="0" y="995658"/>
            <a:ext cx="9143999" cy="584775"/>
          </a:xfrm>
          <a:prstGeom prst="rect">
            <a:avLst/>
          </a:prstGeom>
          <a:noFill/>
        </p:spPr>
        <p:txBody>
          <a:bodyPr wrap="square" rtlCol="0">
            <a:spAutoFit/>
          </a:bodyPr>
          <a:lstStyle/>
          <a:p>
            <a:pPr algn="ctr"/>
            <a:r>
              <a:rPr lang="en-US" sz="3200" b="1" dirty="0">
                <a:solidFill>
                  <a:srgbClr val="008080"/>
                </a:solidFill>
              </a:rPr>
              <a:t>They ate plants and animals.</a:t>
            </a:r>
          </a:p>
        </p:txBody>
      </p:sp>
      <p:pic>
        <p:nvPicPr>
          <p:cNvPr id="15" name="Picture 14">
            <a:extLst>
              <a:ext uri="{FF2B5EF4-FFF2-40B4-BE49-F238E27FC236}">
                <a16:creationId xmlns:a16="http://schemas.microsoft.com/office/drawing/2014/main" id="{90E7E681-D2B2-934B-9005-CD08F8CAB54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7654" y="2097428"/>
            <a:ext cx="3437661" cy="2291774"/>
          </a:xfrm>
          <a:prstGeom prst="rect">
            <a:avLst/>
          </a:prstGeom>
          <a:ln>
            <a:solidFill>
              <a:srgbClr val="009999"/>
            </a:solidFill>
          </a:ln>
        </p:spPr>
      </p:pic>
      <p:pic>
        <p:nvPicPr>
          <p:cNvPr id="16" name="Picture 15">
            <a:extLst>
              <a:ext uri="{FF2B5EF4-FFF2-40B4-BE49-F238E27FC236}">
                <a16:creationId xmlns:a16="http://schemas.microsoft.com/office/drawing/2014/main" id="{D8B0EFF1-E8AC-EB4C-B6EF-FE9B4E69E1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802" r="15886"/>
          <a:stretch/>
        </p:blipFill>
        <p:spPr>
          <a:xfrm>
            <a:off x="3902543" y="2102857"/>
            <a:ext cx="3082328" cy="2164553"/>
          </a:xfrm>
          <a:prstGeom prst="rect">
            <a:avLst/>
          </a:prstGeom>
          <a:ln>
            <a:solidFill>
              <a:srgbClr val="009999"/>
            </a:solidFill>
          </a:ln>
        </p:spPr>
      </p:pic>
      <p:pic>
        <p:nvPicPr>
          <p:cNvPr id="17" name="Picture 16">
            <a:extLst>
              <a:ext uri="{FF2B5EF4-FFF2-40B4-BE49-F238E27FC236}">
                <a16:creationId xmlns:a16="http://schemas.microsoft.com/office/drawing/2014/main" id="{FEE9A025-57EC-EC46-8FBA-D0176D0C19A1}"/>
              </a:ext>
            </a:extLst>
          </p:cNvPr>
          <p:cNvPicPr>
            <a:picLocks noChangeAspect="1"/>
          </p:cNvPicPr>
          <p:nvPr/>
        </p:nvPicPr>
        <p:blipFill>
          <a:blip r:embed="rId7" cstate="print">
            <a:extLst>
              <a:ext uri="{28A0092B-C50C-407E-A947-70E740481C1C}">
                <a14:useLocalDpi xmlns:a14="http://schemas.microsoft.com/office/drawing/2010/main" val="0"/>
              </a:ext>
            </a:extLst>
          </a:blip>
          <a:srcRect t="644" b="644"/>
          <a:stretch/>
        </p:blipFill>
        <p:spPr>
          <a:xfrm>
            <a:off x="1984917" y="4178142"/>
            <a:ext cx="2497986" cy="1645920"/>
          </a:xfrm>
          <a:prstGeom prst="rect">
            <a:avLst/>
          </a:prstGeom>
          <a:ln>
            <a:solidFill>
              <a:srgbClr val="009999"/>
            </a:solidFill>
          </a:ln>
        </p:spPr>
      </p:pic>
      <p:pic>
        <p:nvPicPr>
          <p:cNvPr id="18" name="Picture 17">
            <a:extLst>
              <a:ext uri="{FF2B5EF4-FFF2-40B4-BE49-F238E27FC236}">
                <a16:creationId xmlns:a16="http://schemas.microsoft.com/office/drawing/2014/main" id="{0C7C49BD-5530-9543-9D86-E3688C84252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823449" y="2633238"/>
            <a:ext cx="2237555" cy="3153704"/>
          </a:xfrm>
          <a:prstGeom prst="rect">
            <a:avLst/>
          </a:prstGeom>
          <a:ln>
            <a:solidFill>
              <a:srgbClr val="009999"/>
            </a:solidFill>
          </a:ln>
        </p:spPr>
      </p:pic>
      <p:sp>
        <p:nvSpPr>
          <p:cNvPr id="13" name="TextBox 12">
            <a:extLst>
              <a:ext uri="{FF2B5EF4-FFF2-40B4-BE49-F238E27FC236}">
                <a16:creationId xmlns:a16="http://schemas.microsoft.com/office/drawing/2014/main" id="{6BB599A5-081A-4852-B254-75DA89DA3997}"/>
              </a:ext>
            </a:extLst>
          </p:cNvPr>
          <p:cNvSpPr txBox="1"/>
          <p:nvPr/>
        </p:nvSpPr>
        <p:spPr>
          <a:xfrm>
            <a:off x="2523150" y="1583209"/>
            <a:ext cx="3537859" cy="400110"/>
          </a:xfrm>
          <a:prstGeom prst="rect">
            <a:avLst/>
          </a:prstGeom>
          <a:noFill/>
        </p:spPr>
        <p:txBody>
          <a:bodyPr wrap="square" rtlCol="0">
            <a:spAutoFit/>
          </a:bodyPr>
          <a:lstStyle/>
          <a:p>
            <a:pPr algn="ctr"/>
            <a:r>
              <a:rPr lang="en-US" sz="2000" b="1" dirty="0">
                <a:solidFill>
                  <a:srgbClr val="009999"/>
                </a:solidFill>
              </a:rPr>
              <a:t>(and sometimes raised)</a:t>
            </a:r>
          </a:p>
        </p:txBody>
      </p:sp>
      <p:sp>
        <p:nvSpPr>
          <p:cNvPr id="19" name="TextBox 18">
            <a:extLst>
              <a:ext uri="{FF2B5EF4-FFF2-40B4-BE49-F238E27FC236}">
                <a16:creationId xmlns:a16="http://schemas.microsoft.com/office/drawing/2014/main" id="{4CC5E370-7780-4434-ADBA-7838C45194C8}"/>
              </a:ext>
            </a:extLst>
          </p:cNvPr>
          <p:cNvSpPr txBox="1"/>
          <p:nvPr/>
        </p:nvSpPr>
        <p:spPr>
          <a:xfrm>
            <a:off x="3230794" y="1353411"/>
            <a:ext cx="692962" cy="400110"/>
          </a:xfrm>
          <a:prstGeom prst="rect">
            <a:avLst/>
          </a:prstGeom>
          <a:noFill/>
        </p:spPr>
        <p:txBody>
          <a:bodyPr wrap="square" rtlCol="0">
            <a:spAutoFit/>
          </a:bodyPr>
          <a:lstStyle/>
          <a:p>
            <a:pPr algn="ctr"/>
            <a:r>
              <a:rPr lang="en-US" sz="2000" b="1" dirty="0">
                <a:solidFill>
                  <a:srgbClr val="009999"/>
                </a:solidFill>
              </a:rPr>
              <a:t>v</a:t>
            </a:r>
          </a:p>
        </p:txBody>
      </p:sp>
      <p:sp>
        <p:nvSpPr>
          <p:cNvPr id="20" name="TextBox 19">
            <a:extLst>
              <a:ext uri="{FF2B5EF4-FFF2-40B4-BE49-F238E27FC236}">
                <a16:creationId xmlns:a16="http://schemas.microsoft.com/office/drawing/2014/main" id="{9EF6C40F-382F-60CB-EA23-6681097EF1A3}"/>
              </a:ext>
            </a:extLst>
          </p:cNvPr>
          <p:cNvSpPr txBox="1"/>
          <p:nvPr/>
        </p:nvSpPr>
        <p:spPr>
          <a:xfrm>
            <a:off x="157654" y="4138880"/>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bg1"/>
                </a:solidFill>
              </a:rPr>
              <a:t>Figure 18.</a:t>
            </a:r>
          </a:p>
        </p:txBody>
      </p:sp>
      <p:sp>
        <p:nvSpPr>
          <p:cNvPr id="21" name="TextBox 20">
            <a:extLst>
              <a:ext uri="{FF2B5EF4-FFF2-40B4-BE49-F238E27FC236}">
                <a16:creationId xmlns:a16="http://schemas.microsoft.com/office/drawing/2014/main" id="{B4C9B6FD-50AE-0115-0591-6F0E42072822}"/>
              </a:ext>
            </a:extLst>
          </p:cNvPr>
          <p:cNvSpPr txBox="1"/>
          <p:nvPr/>
        </p:nvSpPr>
        <p:spPr>
          <a:xfrm>
            <a:off x="1953592" y="5610171"/>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bg1"/>
                </a:solidFill>
              </a:rPr>
              <a:t>Figure 19.</a:t>
            </a:r>
          </a:p>
        </p:txBody>
      </p:sp>
      <p:sp>
        <p:nvSpPr>
          <p:cNvPr id="22" name="TextBox 21">
            <a:extLst>
              <a:ext uri="{FF2B5EF4-FFF2-40B4-BE49-F238E27FC236}">
                <a16:creationId xmlns:a16="http://schemas.microsoft.com/office/drawing/2014/main" id="{6E8EAB9E-9D1B-31AA-D5D2-F39E12595FFB}"/>
              </a:ext>
            </a:extLst>
          </p:cNvPr>
          <p:cNvSpPr txBox="1"/>
          <p:nvPr/>
        </p:nvSpPr>
        <p:spPr>
          <a:xfrm>
            <a:off x="6145387" y="4010479"/>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20.</a:t>
            </a:r>
          </a:p>
        </p:txBody>
      </p:sp>
      <p:sp>
        <p:nvSpPr>
          <p:cNvPr id="23" name="TextBox 22">
            <a:extLst>
              <a:ext uri="{FF2B5EF4-FFF2-40B4-BE49-F238E27FC236}">
                <a16:creationId xmlns:a16="http://schemas.microsoft.com/office/drawing/2014/main" id="{1621FE94-1088-5C4E-AA1B-766C858EBE79}"/>
              </a:ext>
            </a:extLst>
          </p:cNvPr>
          <p:cNvSpPr txBox="1"/>
          <p:nvPr/>
        </p:nvSpPr>
        <p:spPr>
          <a:xfrm>
            <a:off x="6819293" y="5569371"/>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bg1"/>
                </a:solidFill>
              </a:rPr>
              <a:t>Figure 21.</a:t>
            </a:r>
          </a:p>
        </p:txBody>
      </p:sp>
    </p:spTree>
    <p:extLst>
      <p:ext uri="{BB962C8B-B14F-4D97-AF65-F5344CB8AC3E}">
        <p14:creationId xmlns:p14="http://schemas.microsoft.com/office/powerpoint/2010/main" val="1607156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sp>
        <p:nvSpPr>
          <p:cNvPr id="4" name="TextBox 3">
            <a:extLst>
              <a:ext uri="{FF2B5EF4-FFF2-40B4-BE49-F238E27FC236}">
                <a16:creationId xmlns:a16="http://schemas.microsoft.com/office/drawing/2014/main" id="{702156E9-5C1A-4576-A8A8-1B985C1EFF4C}"/>
              </a:ext>
            </a:extLst>
          </p:cNvPr>
          <p:cNvSpPr txBox="1"/>
          <p:nvPr/>
        </p:nvSpPr>
        <p:spPr>
          <a:xfrm>
            <a:off x="0" y="5574268"/>
            <a:ext cx="3149837" cy="369332"/>
          </a:xfrm>
          <a:prstGeom prst="rect">
            <a:avLst/>
          </a:prstGeom>
          <a:noFill/>
        </p:spPr>
        <p:txBody>
          <a:bodyPr wrap="none" rtlCol="0">
            <a:spAutoFit/>
          </a:bodyPr>
          <a:lstStyle/>
          <a:p>
            <a:r>
              <a:rPr lang="en-US" dirty="0">
                <a:solidFill>
                  <a:schemeClr val="bg1"/>
                </a:solidFill>
              </a:rPr>
              <a:t>https://ancientnc.web.unc.edu</a:t>
            </a:r>
          </a:p>
        </p:txBody>
      </p:sp>
      <p:sp>
        <p:nvSpPr>
          <p:cNvPr id="10" name="Rectangle 9">
            <a:extLst>
              <a:ext uri="{FF2B5EF4-FFF2-40B4-BE49-F238E27FC236}">
                <a16:creationId xmlns:a16="http://schemas.microsoft.com/office/drawing/2014/main" id="{DB75D622-00EC-6A4D-B699-36455CFEAADA}"/>
              </a:ext>
            </a:extLst>
          </p:cNvPr>
          <p:cNvSpPr/>
          <p:nvPr/>
        </p:nvSpPr>
        <p:spPr>
          <a:xfrm>
            <a:off x="2415523" y="3605366"/>
            <a:ext cx="1468628" cy="1662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B74197-9624-604F-8AD1-018580A778DD}"/>
              </a:ext>
            </a:extLst>
          </p:cNvPr>
          <p:cNvSpPr/>
          <p:nvPr/>
        </p:nvSpPr>
        <p:spPr>
          <a:xfrm>
            <a:off x="3419065" y="4494713"/>
            <a:ext cx="1038201" cy="627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673F4DE-B51A-3542-B695-E3106DD40B67}"/>
              </a:ext>
            </a:extLst>
          </p:cNvPr>
          <p:cNvPicPr>
            <a:picLocks noChangeAspect="1"/>
          </p:cNvPicPr>
          <p:nvPr/>
        </p:nvPicPr>
        <p:blipFill>
          <a:blip r:embed="rId5"/>
          <a:stretch>
            <a:fillRect/>
          </a:stretch>
        </p:blipFill>
        <p:spPr>
          <a:xfrm>
            <a:off x="179247" y="1870569"/>
            <a:ext cx="5003673" cy="3703699"/>
          </a:xfrm>
          <a:prstGeom prst="rect">
            <a:avLst/>
          </a:prstGeom>
          <a:ln>
            <a:solidFill>
              <a:schemeClr val="tx1"/>
            </a:solidFill>
          </a:ln>
        </p:spPr>
      </p:pic>
      <p:pic>
        <p:nvPicPr>
          <p:cNvPr id="15" name="Picture 14">
            <a:extLst>
              <a:ext uri="{FF2B5EF4-FFF2-40B4-BE49-F238E27FC236}">
                <a16:creationId xmlns:a16="http://schemas.microsoft.com/office/drawing/2014/main" id="{8B0A0323-2FD0-314A-AD41-92E61F44DCFF}"/>
              </a:ext>
            </a:extLst>
          </p:cNvPr>
          <p:cNvPicPr>
            <a:picLocks noChangeAspect="1"/>
          </p:cNvPicPr>
          <p:nvPr/>
        </p:nvPicPr>
        <p:blipFill>
          <a:blip r:embed="rId6">
            <a:extLst>
              <a:ext uri="{28A0092B-C50C-407E-A947-70E740481C1C}">
                <a14:useLocalDpi xmlns:a14="http://schemas.microsoft.com/office/drawing/2010/main" val="0"/>
              </a:ext>
            </a:extLst>
          </a:blip>
          <a:srcRect t="5776" b="5776"/>
          <a:stretch/>
        </p:blipFill>
        <p:spPr>
          <a:xfrm>
            <a:off x="4572000" y="2791030"/>
            <a:ext cx="4392753" cy="3108223"/>
          </a:xfrm>
          <a:prstGeom prst="rect">
            <a:avLst/>
          </a:prstGeom>
          <a:ln>
            <a:solidFill>
              <a:schemeClr val="tx1"/>
            </a:solidFill>
          </a:ln>
        </p:spPr>
      </p:pic>
      <p:sp>
        <p:nvSpPr>
          <p:cNvPr id="16" name="TextBox 15">
            <a:extLst>
              <a:ext uri="{FF2B5EF4-FFF2-40B4-BE49-F238E27FC236}">
                <a16:creationId xmlns:a16="http://schemas.microsoft.com/office/drawing/2014/main" id="{832569A8-84B5-2A48-8900-B6169AD13CD0}"/>
              </a:ext>
            </a:extLst>
          </p:cNvPr>
          <p:cNvSpPr txBox="1"/>
          <p:nvPr/>
        </p:nvSpPr>
        <p:spPr>
          <a:xfrm>
            <a:off x="0" y="1001018"/>
            <a:ext cx="9144000" cy="584775"/>
          </a:xfrm>
          <a:prstGeom prst="rect">
            <a:avLst/>
          </a:prstGeom>
          <a:noFill/>
        </p:spPr>
        <p:txBody>
          <a:bodyPr wrap="square" rtlCol="0">
            <a:spAutoFit/>
          </a:bodyPr>
          <a:lstStyle/>
          <a:p>
            <a:pPr algn="ctr"/>
            <a:r>
              <a:rPr lang="en-US" sz="3200" b="1" dirty="0">
                <a:solidFill>
                  <a:srgbClr val="008080"/>
                </a:solidFill>
              </a:rPr>
              <a:t>They played games and sports.</a:t>
            </a:r>
          </a:p>
        </p:txBody>
      </p:sp>
      <p:sp>
        <p:nvSpPr>
          <p:cNvPr id="17" name="TextBox 16">
            <a:extLst>
              <a:ext uri="{FF2B5EF4-FFF2-40B4-BE49-F238E27FC236}">
                <a16:creationId xmlns:a16="http://schemas.microsoft.com/office/drawing/2014/main" id="{E04714BE-EB1C-F547-8594-1A82E6FEFCB3}"/>
              </a:ext>
            </a:extLst>
          </p:cNvPr>
          <p:cNvSpPr txBox="1"/>
          <p:nvPr/>
        </p:nvSpPr>
        <p:spPr>
          <a:xfrm>
            <a:off x="5531077" y="1988356"/>
            <a:ext cx="3267689" cy="400110"/>
          </a:xfrm>
          <a:prstGeom prst="rect">
            <a:avLst/>
          </a:prstGeom>
          <a:noFill/>
        </p:spPr>
        <p:txBody>
          <a:bodyPr wrap="none" rtlCol="0">
            <a:spAutoFit/>
          </a:bodyPr>
          <a:lstStyle/>
          <a:p>
            <a:r>
              <a:rPr lang="en-US" sz="2000" i="1" dirty="0"/>
              <a:t>Stickball is similar to lacrosse.</a:t>
            </a:r>
          </a:p>
        </p:txBody>
      </p:sp>
      <p:sp>
        <p:nvSpPr>
          <p:cNvPr id="12" name="TextBox 11">
            <a:extLst>
              <a:ext uri="{FF2B5EF4-FFF2-40B4-BE49-F238E27FC236}">
                <a16:creationId xmlns:a16="http://schemas.microsoft.com/office/drawing/2014/main" id="{A8E3FA09-BE84-BA93-B7CA-D2AC2703CDEF}"/>
              </a:ext>
            </a:extLst>
          </p:cNvPr>
          <p:cNvSpPr txBox="1"/>
          <p:nvPr/>
        </p:nvSpPr>
        <p:spPr>
          <a:xfrm>
            <a:off x="4526015" y="5613650"/>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23.</a:t>
            </a:r>
          </a:p>
        </p:txBody>
      </p:sp>
      <p:sp>
        <p:nvSpPr>
          <p:cNvPr id="13" name="TextBox 12">
            <a:extLst>
              <a:ext uri="{FF2B5EF4-FFF2-40B4-BE49-F238E27FC236}">
                <a16:creationId xmlns:a16="http://schemas.microsoft.com/office/drawing/2014/main" id="{D7C57D60-8333-EF49-DAFC-6E8C5C719A75}"/>
              </a:ext>
            </a:extLst>
          </p:cNvPr>
          <p:cNvSpPr txBox="1"/>
          <p:nvPr/>
        </p:nvSpPr>
        <p:spPr>
          <a:xfrm>
            <a:off x="179247" y="5328047"/>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22.</a:t>
            </a:r>
          </a:p>
        </p:txBody>
      </p:sp>
    </p:spTree>
    <p:extLst>
      <p:ext uri="{BB962C8B-B14F-4D97-AF65-F5344CB8AC3E}">
        <p14:creationId xmlns:p14="http://schemas.microsoft.com/office/powerpoint/2010/main" val="2960815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22598"/>
          <a:stretch/>
        </p:blipFill>
        <p:spPr>
          <a:xfrm>
            <a:off x="0" y="6150236"/>
            <a:ext cx="9144000" cy="707763"/>
          </a:xfrm>
          <a:prstGeom prst="rect">
            <a:avLst/>
          </a:prstGeom>
        </p:spPr>
      </p:pic>
      <p:sp>
        <p:nvSpPr>
          <p:cNvPr id="4" name="TextBox 3">
            <a:extLst>
              <a:ext uri="{FF2B5EF4-FFF2-40B4-BE49-F238E27FC236}">
                <a16:creationId xmlns:a16="http://schemas.microsoft.com/office/drawing/2014/main" id="{702156E9-5C1A-4576-A8A8-1B985C1EFF4C}"/>
              </a:ext>
            </a:extLst>
          </p:cNvPr>
          <p:cNvSpPr txBox="1"/>
          <p:nvPr/>
        </p:nvSpPr>
        <p:spPr>
          <a:xfrm>
            <a:off x="0" y="5574268"/>
            <a:ext cx="3149837" cy="369332"/>
          </a:xfrm>
          <a:prstGeom prst="rect">
            <a:avLst/>
          </a:prstGeom>
          <a:noFill/>
        </p:spPr>
        <p:txBody>
          <a:bodyPr wrap="none" rtlCol="0">
            <a:spAutoFit/>
          </a:bodyPr>
          <a:lstStyle/>
          <a:p>
            <a:r>
              <a:rPr lang="en-US" dirty="0">
                <a:solidFill>
                  <a:schemeClr val="bg1"/>
                </a:solidFill>
              </a:rPr>
              <a:t>https://ancientnc.web.unc.edu</a:t>
            </a:r>
          </a:p>
        </p:txBody>
      </p:sp>
      <p:sp>
        <p:nvSpPr>
          <p:cNvPr id="10" name="Rectangle 9">
            <a:extLst>
              <a:ext uri="{FF2B5EF4-FFF2-40B4-BE49-F238E27FC236}">
                <a16:creationId xmlns:a16="http://schemas.microsoft.com/office/drawing/2014/main" id="{DB75D622-00EC-6A4D-B699-36455CFEAADA}"/>
              </a:ext>
            </a:extLst>
          </p:cNvPr>
          <p:cNvSpPr/>
          <p:nvPr/>
        </p:nvSpPr>
        <p:spPr>
          <a:xfrm>
            <a:off x="2415523" y="3605366"/>
            <a:ext cx="1468628" cy="1662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B74197-9624-604F-8AD1-018580A778DD}"/>
              </a:ext>
            </a:extLst>
          </p:cNvPr>
          <p:cNvSpPr/>
          <p:nvPr/>
        </p:nvSpPr>
        <p:spPr>
          <a:xfrm>
            <a:off x="3419065" y="4494713"/>
            <a:ext cx="1038201" cy="627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9E9756F4-C015-F74E-BB3F-040727804BAD}"/>
              </a:ext>
            </a:extLst>
          </p:cNvPr>
          <p:cNvCxnSpPr>
            <a:cxnSpLocks/>
          </p:cNvCxnSpPr>
          <p:nvPr/>
        </p:nvCxnSpPr>
        <p:spPr>
          <a:xfrm>
            <a:off x="0" y="5609239"/>
            <a:ext cx="784152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6D8C3CD-07B2-BE4B-BB82-923468AF95E8}"/>
              </a:ext>
            </a:extLst>
          </p:cNvPr>
          <p:cNvSpPr/>
          <p:nvPr/>
        </p:nvSpPr>
        <p:spPr>
          <a:xfrm>
            <a:off x="0" y="2368642"/>
            <a:ext cx="2703179" cy="6400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09C33CC-C92D-844A-998F-048A759CD997}"/>
              </a:ext>
            </a:extLst>
          </p:cNvPr>
          <p:cNvSpPr/>
          <p:nvPr/>
        </p:nvSpPr>
        <p:spPr>
          <a:xfrm>
            <a:off x="2699650" y="3020819"/>
            <a:ext cx="3200400" cy="6400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D8349F8-C664-5142-AA88-C699CDD301C6}"/>
              </a:ext>
            </a:extLst>
          </p:cNvPr>
          <p:cNvSpPr/>
          <p:nvPr/>
        </p:nvSpPr>
        <p:spPr>
          <a:xfrm>
            <a:off x="6857843" y="4294111"/>
            <a:ext cx="320040" cy="680185"/>
          </a:xfrm>
          <a:prstGeom prst="rect">
            <a:avLst/>
          </a:prstGeom>
          <a:solidFill>
            <a:srgbClr val="942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1EDDF03-18E2-C041-B019-E53C3A60CDDE}"/>
              </a:ext>
            </a:extLst>
          </p:cNvPr>
          <p:cNvSpPr/>
          <p:nvPr/>
        </p:nvSpPr>
        <p:spPr>
          <a:xfrm>
            <a:off x="7067273" y="4985599"/>
            <a:ext cx="198971" cy="60780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A0CFA145-36C7-FA43-99E6-36E26E1B9B0B}"/>
              </a:ext>
            </a:extLst>
          </p:cNvPr>
          <p:cNvSpPr txBox="1"/>
          <p:nvPr/>
        </p:nvSpPr>
        <p:spPr>
          <a:xfrm>
            <a:off x="7239220" y="4861374"/>
            <a:ext cx="1989359" cy="923330"/>
          </a:xfrm>
          <a:prstGeom prst="rect">
            <a:avLst/>
          </a:prstGeom>
          <a:noFill/>
        </p:spPr>
        <p:txBody>
          <a:bodyPr wrap="square" lIns="91440" tIns="45720" rIns="91440" bIns="45720" rtlCol="0" anchor="t">
            <a:spAutoFit/>
          </a:bodyPr>
          <a:lstStyle/>
          <a:p>
            <a:pPr algn="ctr"/>
            <a:r>
              <a:rPr lang="en-US" b="1" dirty="0"/>
              <a:t>Contact &amp; Historic </a:t>
            </a:r>
          </a:p>
          <a:p>
            <a:pPr algn="ctr"/>
            <a:r>
              <a:rPr lang="en-US" b="1" dirty="0"/>
              <a:t>(A.D. 1540-1850)</a:t>
            </a:r>
            <a:endParaRPr lang="en-US" b="1" dirty="0">
              <a:cs typeface="Calibri"/>
            </a:endParaRPr>
          </a:p>
          <a:p>
            <a:pPr algn="ctr"/>
            <a:endParaRPr lang="en-US" b="1" dirty="0"/>
          </a:p>
        </p:txBody>
      </p:sp>
      <p:sp>
        <p:nvSpPr>
          <p:cNvPr id="29" name="TextBox 28">
            <a:extLst>
              <a:ext uri="{FF2B5EF4-FFF2-40B4-BE49-F238E27FC236}">
                <a16:creationId xmlns:a16="http://schemas.microsoft.com/office/drawing/2014/main" id="{D04548D9-5E2E-E148-85C7-12CE554EC816}"/>
              </a:ext>
            </a:extLst>
          </p:cNvPr>
          <p:cNvSpPr txBox="1"/>
          <p:nvPr/>
        </p:nvSpPr>
        <p:spPr>
          <a:xfrm>
            <a:off x="7258930" y="4215044"/>
            <a:ext cx="1792287" cy="646331"/>
          </a:xfrm>
          <a:prstGeom prst="rect">
            <a:avLst/>
          </a:prstGeom>
          <a:noFill/>
        </p:spPr>
        <p:txBody>
          <a:bodyPr wrap="none" rtlCol="0">
            <a:spAutoFit/>
          </a:bodyPr>
          <a:lstStyle/>
          <a:p>
            <a:pPr algn="ctr"/>
            <a:r>
              <a:rPr lang="en-US" b="1" dirty="0"/>
              <a:t>Mississippian </a:t>
            </a:r>
          </a:p>
          <a:p>
            <a:pPr algn="ctr"/>
            <a:r>
              <a:rPr lang="en-US" b="1" dirty="0"/>
              <a:t>(A.D. 1000-1700)</a:t>
            </a:r>
          </a:p>
        </p:txBody>
      </p:sp>
      <p:sp>
        <p:nvSpPr>
          <p:cNvPr id="30" name="TextBox 29">
            <a:extLst>
              <a:ext uri="{FF2B5EF4-FFF2-40B4-BE49-F238E27FC236}">
                <a16:creationId xmlns:a16="http://schemas.microsoft.com/office/drawing/2014/main" id="{F6ECE564-6303-134C-A3F1-E2BB73EAC98C}"/>
              </a:ext>
            </a:extLst>
          </p:cNvPr>
          <p:cNvSpPr txBox="1"/>
          <p:nvPr/>
        </p:nvSpPr>
        <p:spPr>
          <a:xfrm>
            <a:off x="69663" y="2368354"/>
            <a:ext cx="2623587" cy="923330"/>
          </a:xfrm>
          <a:prstGeom prst="rect">
            <a:avLst/>
          </a:prstGeom>
          <a:noFill/>
          <a:ln>
            <a:noFill/>
          </a:ln>
        </p:spPr>
        <p:txBody>
          <a:bodyPr wrap="square" rtlCol="0">
            <a:spAutoFit/>
          </a:bodyPr>
          <a:lstStyle/>
          <a:p>
            <a:pPr algn="ctr"/>
            <a:r>
              <a:rPr lang="en-US" b="1" dirty="0"/>
              <a:t>Paleoindian</a:t>
            </a:r>
          </a:p>
          <a:p>
            <a:pPr algn="ctr"/>
            <a:r>
              <a:rPr lang="en-US" b="1" dirty="0"/>
              <a:t>(14,000-8000 B.C.)</a:t>
            </a:r>
          </a:p>
          <a:p>
            <a:endParaRPr lang="en-US" b="1" dirty="0"/>
          </a:p>
        </p:txBody>
      </p:sp>
      <p:sp>
        <p:nvSpPr>
          <p:cNvPr id="31" name="TextBox 30">
            <a:extLst>
              <a:ext uri="{FF2B5EF4-FFF2-40B4-BE49-F238E27FC236}">
                <a16:creationId xmlns:a16="http://schemas.microsoft.com/office/drawing/2014/main" id="{9B6B3626-D237-8849-91BF-3DF8151DD2F1}"/>
              </a:ext>
            </a:extLst>
          </p:cNvPr>
          <p:cNvSpPr txBox="1"/>
          <p:nvPr/>
        </p:nvSpPr>
        <p:spPr>
          <a:xfrm>
            <a:off x="2822561" y="3002679"/>
            <a:ext cx="2954383" cy="923330"/>
          </a:xfrm>
          <a:prstGeom prst="rect">
            <a:avLst/>
          </a:prstGeom>
          <a:noFill/>
        </p:spPr>
        <p:txBody>
          <a:bodyPr wrap="square" rtlCol="0">
            <a:spAutoFit/>
          </a:bodyPr>
          <a:lstStyle/>
          <a:p>
            <a:pPr algn="ctr"/>
            <a:r>
              <a:rPr lang="en-US" b="1" dirty="0"/>
              <a:t>Archaic </a:t>
            </a:r>
          </a:p>
          <a:p>
            <a:pPr algn="ctr"/>
            <a:r>
              <a:rPr lang="en-US" b="1" dirty="0"/>
              <a:t>(8000-1000 B.C.)</a:t>
            </a:r>
          </a:p>
          <a:p>
            <a:pPr algn="ctr"/>
            <a:endParaRPr lang="en-US" b="1" dirty="0"/>
          </a:p>
        </p:txBody>
      </p:sp>
      <p:sp>
        <p:nvSpPr>
          <p:cNvPr id="32" name="5-Point Star 31">
            <a:extLst>
              <a:ext uri="{FF2B5EF4-FFF2-40B4-BE49-F238E27FC236}">
                <a16:creationId xmlns:a16="http://schemas.microsoft.com/office/drawing/2014/main" id="{A936A2D1-26D5-CC4F-AC66-E0FC17410EE8}"/>
              </a:ext>
            </a:extLst>
          </p:cNvPr>
          <p:cNvSpPr/>
          <p:nvPr/>
        </p:nvSpPr>
        <p:spPr>
          <a:xfrm>
            <a:off x="7239219" y="5456621"/>
            <a:ext cx="258608" cy="269194"/>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617592A-1DE6-9946-B260-82B472D38B59}"/>
              </a:ext>
            </a:extLst>
          </p:cNvPr>
          <p:cNvSpPr txBox="1"/>
          <p:nvPr/>
        </p:nvSpPr>
        <p:spPr>
          <a:xfrm>
            <a:off x="7028253" y="5743407"/>
            <a:ext cx="1068540" cy="369332"/>
          </a:xfrm>
          <a:prstGeom prst="rect">
            <a:avLst/>
          </a:prstGeom>
          <a:noFill/>
        </p:spPr>
        <p:txBody>
          <a:bodyPr wrap="square" rtlCol="0">
            <a:spAutoFit/>
          </a:bodyPr>
          <a:lstStyle/>
          <a:p>
            <a:r>
              <a:rPr lang="en-US" b="1" dirty="0"/>
              <a:t>2022</a:t>
            </a:r>
          </a:p>
        </p:txBody>
      </p:sp>
      <p:sp>
        <p:nvSpPr>
          <p:cNvPr id="34" name="Rectangle 33">
            <a:extLst>
              <a:ext uri="{FF2B5EF4-FFF2-40B4-BE49-F238E27FC236}">
                <a16:creationId xmlns:a16="http://schemas.microsoft.com/office/drawing/2014/main" id="{0A8F0DA7-3AF2-4149-80DA-32DA378966C4}"/>
              </a:ext>
            </a:extLst>
          </p:cNvPr>
          <p:cNvSpPr/>
          <p:nvPr/>
        </p:nvSpPr>
        <p:spPr>
          <a:xfrm>
            <a:off x="1" y="1254730"/>
            <a:ext cx="9144000" cy="584775"/>
          </a:xfrm>
          <a:prstGeom prst="rect">
            <a:avLst/>
          </a:prstGeom>
        </p:spPr>
        <p:txBody>
          <a:bodyPr wrap="square">
            <a:spAutoFit/>
          </a:bodyPr>
          <a:lstStyle/>
          <a:p>
            <a:pPr algn="ctr"/>
            <a:r>
              <a:rPr lang="en-US" sz="3200" b="1" dirty="0">
                <a:solidFill>
                  <a:srgbClr val="008080"/>
                </a:solidFill>
              </a:rPr>
              <a:t>Timeline of Human Occupation in North Carolina</a:t>
            </a:r>
          </a:p>
        </p:txBody>
      </p:sp>
      <p:sp>
        <p:nvSpPr>
          <p:cNvPr id="35" name="Rectangle 34">
            <a:extLst>
              <a:ext uri="{FF2B5EF4-FFF2-40B4-BE49-F238E27FC236}">
                <a16:creationId xmlns:a16="http://schemas.microsoft.com/office/drawing/2014/main" id="{FF2E6E5A-2C82-A248-B5B0-3A3175117FAF}"/>
              </a:ext>
            </a:extLst>
          </p:cNvPr>
          <p:cNvSpPr/>
          <p:nvPr/>
        </p:nvSpPr>
        <p:spPr>
          <a:xfrm>
            <a:off x="5896229" y="3652143"/>
            <a:ext cx="1175906" cy="64008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CBADBEC3-CB1A-8248-8EEB-9BCFF089A2F4}"/>
              </a:ext>
            </a:extLst>
          </p:cNvPr>
          <p:cNvSpPr txBox="1"/>
          <p:nvPr/>
        </p:nvSpPr>
        <p:spPr>
          <a:xfrm>
            <a:off x="5182528" y="3644133"/>
            <a:ext cx="2607129" cy="646331"/>
          </a:xfrm>
          <a:prstGeom prst="rect">
            <a:avLst/>
          </a:prstGeom>
          <a:noFill/>
        </p:spPr>
        <p:txBody>
          <a:bodyPr wrap="square" rtlCol="0">
            <a:spAutoFit/>
          </a:bodyPr>
          <a:lstStyle/>
          <a:p>
            <a:pPr algn="ctr"/>
            <a:r>
              <a:rPr lang="en-US" b="1" dirty="0"/>
              <a:t>Woodland</a:t>
            </a:r>
          </a:p>
          <a:p>
            <a:pPr algn="ctr"/>
            <a:r>
              <a:rPr lang="en-US" b="1" dirty="0"/>
              <a:t>(1000 B.C.- A.D. 1600) </a:t>
            </a:r>
          </a:p>
        </p:txBody>
      </p:sp>
      <p:sp>
        <p:nvSpPr>
          <p:cNvPr id="37" name="TextBox 36">
            <a:extLst>
              <a:ext uri="{FF2B5EF4-FFF2-40B4-BE49-F238E27FC236}">
                <a16:creationId xmlns:a16="http://schemas.microsoft.com/office/drawing/2014/main" id="{7D257751-87B5-994D-BE73-36FB67165833}"/>
              </a:ext>
            </a:extLst>
          </p:cNvPr>
          <p:cNvSpPr txBox="1"/>
          <p:nvPr/>
        </p:nvSpPr>
        <p:spPr>
          <a:xfrm>
            <a:off x="-64094" y="6609060"/>
            <a:ext cx="1803699" cy="246221"/>
          </a:xfrm>
          <a:prstGeom prst="rect">
            <a:avLst/>
          </a:prstGeom>
          <a:noFill/>
        </p:spPr>
        <p:txBody>
          <a:bodyPr wrap="none" lIns="91440" tIns="45720" rIns="91440" bIns="45720" rtlCol="0" anchor="t">
            <a:spAutoFit/>
          </a:bodyPr>
          <a:lstStyle/>
          <a:p>
            <a:r>
              <a:rPr lang="en-US" sz="1000" dirty="0">
                <a:solidFill>
                  <a:schemeClr val="bg1">
                    <a:lumMod val="95000"/>
                  </a:schemeClr>
                </a:solidFill>
              </a:rPr>
              <a:t>https://ancientnc.web.unc.edu</a:t>
            </a:r>
            <a:endParaRPr lang="en-US" sz="1000">
              <a:solidFill>
                <a:schemeClr val="bg1">
                  <a:lumMod val="95000"/>
                </a:schemeClr>
              </a:solidFill>
              <a:cs typeface="Calibri"/>
            </a:endParaRPr>
          </a:p>
        </p:txBody>
      </p:sp>
    </p:spTree>
    <p:extLst>
      <p:ext uri="{BB962C8B-B14F-4D97-AF65-F5344CB8AC3E}">
        <p14:creationId xmlns:p14="http://schemas.microsoft.com/office/powerpoint/2010/main" val="4084939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D3E139-040A-4136-AAE8-AFE23E1CB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 cy="6858000"/>
          </a:xfrm>
          <a:prstGeom prst="rect">
            <a:avLst/>
          </a:prstGeom>
        </p:spPr>
      </p:pic>
      <p:pic>
        <p:nvPicPr>
          <p:cNvPr id="7" name="Picture 6">
            <a:extLst>
              <a:ext uri="{FF2B5EF4-FFF2-40B4-BE49-F238E27FC236}">
                <a16:creationId xmlns:a16="http://schemas.microsoft.com/office/drawing/2014/main" id="{13E280CB-D212-4A63-B36A-F82869F42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300" y="0"/>
            <a:ext cx="1028700" cy="6858000"/>
          </a:xfrm>
          <a:prstGeom prst="rect">
            <a:avLst/>
          </a:prstGeom>
        </p:spPr>
      </p:pic>
      <p:sp>
        <p:nvSpPr>
          <p:cNvPr id="2" name="TextBox 1">
            <a:extLst>
              <a:ext uri="{FF2B5EF4-FFF2-40B4-BE49-F238E27FC236}">
                <a16:creationId xmlns:a16="http://schemas.microsoft.com/office/drawing/2014/main" id="{4E7BA7D9-1C67-2943-B9F8-A2A6C5F0C038}"/>
              </a:ext>
            </a:extLst>
          </p:cNvPr>
          <p:cNvSpPr txBox="1"/>
          <p:nvPr/>
        </p:nvSpPr>
        <p:spPr>
          <a:xfrm>
            <a:off x="1028699" y="442130"/>
            <a:ext cx="7086599" cy="830997"/>
          </a:xfrm>
          <a:prstGeom prst="rect">
            <a:avLst/>
          </a:prstGeom>
          <a:noFill/>
        </p:spPr>
        <p:txBody>
          <a:bodyPr wrap="square" lIns="91440" tIns="45720" rIns="91440" bIns="45720" rtlCol="0" anchor="t">
            <a:spAutoFit/>
          </a:bodyPr>
          <a:lstStyle/>
          <a:p>
            <a:pPr algn="ctr"/>
            <a:r>
              <a:rPr lang="en" sz="2400" b="1" dirty="0">
                <a:solidFill>
                  <a:srgbClr val="008080"/>
                </a:solidFill>
              </a:rPr>
              <a:t>Archeologists have </a:t>
            </a:r>
            <a:r>
              <a:rPr lang="en-US" sz="2400" b="1" dirty="0">
                <a:solidFill>
                  <a:srgbClr val="008080"/>
                </a:solidFill>
              </a:rPr>
              <a:t>found</a:t>
            </a:r>
            <a:r>
              <a:rPr lang="en" sz="2400" b="1" dirty="0">
                <a:solidFill>
                  <a:srgbClr val="008080"/>
                </a:solidFill>
              </a:rPr>
              <a:t> artifacts </a:t>
            </a:r>
            <a:r>
              <a:rPr lang="en-US" sz="2400" b="1" dirty="0">
                <a:solidFill>
                  <a:srgbClr val="008080"/>
                </a:solidFill>
              </a:rPr>
              <a:t>and occupations </a:t>
            </a:r>
            <a:r>
              <a:rPr lang="en" sz="2400" b="1" dirty="0">
                <a:solidFill>
                  <a:srgbClr val="008080"/>
                </a:solidFill>
              </a:rPr>
              <a:t>from </a:t>
            </a:r>
            <a:r>
              <a:rPr lang="en-US" sz="2400" b="1" dirty="0">
                <a:solidFill>
                  <a:srgbClr val="008080"/>
                </a:solidFill>
              </a:rPr>
              <a:t>all of </a:t>
            </a:r>
            <a:r>
              <a:rPr lang="en" sz="2400" b="1" dirty="0">
                <a:solidFill>
                  <a:srgbClr val="008080"/>
                </a:solidFill>
              </a:rPr>
              <a:t>these </a:t>
            </a:r>
            <a:r>
              <a:rPr lang="en-US" sz="2400" b="1" dirty="0">
                <a:solidFill>
                  <a:srgbClr val="008080"/>
                </a:solidFill>
              </a:rPr>
              <a:t>time periods</a:t>
            </a:r>
            <a:r>
              <a:rPr lang="en" sz="2400" b="1" dirty="0">
                <a:solidFill>
                  <a:srgbClr val="008080"/>
                </a:solidFill>
              </a:rPr>
              <a:t>… </a:t>
            </a:r>
          </a:p>
        </p:txBody>
      </p:sp>
      <p:sp>
        <p:nvSpPr>
          <p:cNvPr id="6" name="TextBox 5">
            <a:extLst>
              <a:ext uri="{FF2B5EF4-FFF2-40B4-BE49-F238E27FC236}">
                <a16:creationId xmlns:a16="http://schemas.microsoft.com/office/drawing/2014/main" id="{D6CD0096-24CD-40D3-8F4B-163AE85826E7}"/>
              </a:ext>
            </a:extLst>
          </p:cNvPr>
          <p:cNvSpPr txBox="1"/>
          <p:nvPr/>
        </p:nvSpPr>
        <p:spPr>
          <a:xfrm>
            <a:off x="1028699" y="5836914"/>
            <a:ext cx="7086599" cy="830997"/>
          </a:xfrm>
          <a:prstGeom prst="rect">
            <a:avLst/>
          </a:prstGeom>
          <a:noFill/>
        </p:spPr>
        <p:txBody>
          <a:bodyPr wrap="square" lIns="91440" tIns="45720" rIns="91440" bIns="45720" rtlCol="0" anchor="t">
            <a:spAutoFit/>
          </a:bodyPr>
          <a:lstStyle/>
          <a:p>
            <a:pPr algn="ctr"/>
            <a:r>
              <a:rPr lang="en-US" sz="2400" b="1" dirty="0">
                <a:solidFill>
                  <a:srgbClr val="008080"/>
                </a:solidFill>
              </a:rPr>
              <a:t>which provide insights into </a:t>
            </a:r>
            <a:r>
              <a:rPr lang="en" sz="2400" b="1" dirty="0">
                <a:solidFill>
                  <a:srgbClr val="008080"/>
                </a:solidFill>
              </a:rPr>
              <a:t>lives of the</a:t>
            </a:r>
          </a:p>
          <a:p>
            <a:pPr algn="ctr"/>
            <a:r>
              <a:rPr lang="en" sz="2400" b="1" dirty="0">
                <a:solidFill>
                  <a:srgbClr val="008080"/>
                </a:solidFill>
              </a:rPr>
              <a:t>first North Carolinians.</a:t>
            </a:r>
            <a:endParaRPr lang="en-US" sz="2400" b="1" dirty="0">
              <a:solidFill>
                <a:srgbClr val="008080"/>
              </a:solidFill>
            </a:endParaRPr>
          </a:p>
        </p:txBody>
      </p:sp>
      <p:pic>
        <p:nvPicPr>
          <p:cNvPr id="8" name="Picture 7">
            <a:extLst>
              <a:ext uri="{FF2B5EF4-FFF2-40B4-BE49-F238E27FC236}">
                <a16:creationId xmlns:a16="http://schemas.microsoft.com/office/drawing/2014/main" id="{95A31947-B0A6-4435-931F-ADB27BBFF2CC}"/>
              </a:ext>
            </a:extLst>
          </p:cNvPr>
          <p:cNvPicPr>
            <a:picLocks noChangeAspect="1"/>
          </p:cNvPicPr>
          <p:nvPr/>
        </p:nvPicPr>
        <p:blipFill>
          <a:blip r:embed="rId5">
            <a:extLst>
              <a:ext uri="{28A0092B-C50C-407E-A947-70E740481C1C}">
                <a14:useLocalDpi xmlns:a14="http://schemas.microsoft.com/office/drawing/2010/main" val="0"/>
              </a:ext>
            </a:extLst>
          </a:blip>
          <a:srcRect l="12502" r="12502"/>
          <a:stretch/>
        </p:blipFill>
        <p:spPr>
          <a:xfrm>
            <a:off x="1028991" y="1591398"/>
            <a:ext cx="7086307" cy="3931920"/>
          </a:xfrm>
          <a:prstGeom prst="rect">
            <a:avLst/>
          </a:prstGeom>
          <a:ln>
            <a:solidFill>
              <a:srgbClr val="009999"/>
            </a:solidFill>
          </a:ln>
        </p:spPr>
      </p:pic>
      <p:sp>
        <p:nvSpPr>
          <p:cNvPr id="9" name="TextBox 8">
            <a:extLst>
              <a:ext uri="{FF2B5EF4-FFF2-40B4-BE49-F238E27FC236}">
                <a16:creationId xmlns:a16="http://schemas.microsoft.com/office/drawing/2014/main" id="{1C9387A6-DA16-4CEE-AE2B-25E51463664A}"/>
              </a:ext>
            </a:extLst>
          </p:cNvPr>
          <p:cNvSpPr txBox="1"/>
          <p:nvPr/>
        </p:nvSpPr>
        <p:spPr>
          <a:xfrm>
            <a:off x="1028699" y="5175105"/>
            <a:ext cx="2750240" cy="338554"/>
          </a:xfrm>
          <a:prstGeom prst="rect">
            <a:avLst/>
          </a:prstGeom>
          <a:noFill/>
        </p:spPr>
        <p:txBody>
          <a:bodyPr wrap="none" rtlCol="0">
            <a:spAutoFit/>
          </a:bodyPr>
          <a:lstStyle/>
          <a:p>
            <a:r>
              <a:rPr lang="en-US" sz="1600" dirty="0">
                <a:solidFill>
                  <a:schemeClr val="bg1"/>
                </a:solidFill>
              </a:rPr>
              <a:t>https://ancientnc.web.unc.edu</a:t>
            </a:r>
          </a:p>
        </p:txBody>
      </p:sp>
      <p:sp>
        <p:nvSpPr>
          <p:cNvPr id="10" name="TextBox 9">
            <a:extLst>
              <a:ext uri="{FF2B5EF4-FFF2-40B4-BE49-F238E27FC236}">
                <a16:creationId xmlns:a16="http://schemas.microsoft.com/office/drawing/2014/main" id="{82830FF8-BF65-162D-CE47-43A87A6364AC}"/>
              </a:ext>
            </a:extLst>
          </p:cNvPr>
          <p:cNvSpPr txBox="1"/>
          <p:nvPr/>
        </p:nvSpPr>
        <p:spPr>
          <a:xfrm>
            <a:off x="1028697" y="5020381"/>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bg1"/>
                </a:solidFill>
              </a:rPr>
              <a:t>Figure 24.</a:t>
            </a:r>
          </a:p>
        </p:txBody>
      </p:sp>
    </p:spTree>
    <p:extLst>
      <p:ext uri="{BB962C8B-B14F-4D97-AF65-F5344CB8AC3E}">
        <p14:creationId xmlns:p14="http://schemas.microsoft.com/office/powerpoint/2010/main" val="1493549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sp>
        <p:nvSpPr>
          <p:cNvPr id="4" name="TextBox 3">
            <a:extLst>
              <a:ext uri="{FF2B5EF4-FFF2-40B4-BE49-F238E27FC236}">
                <a16:creationId xmlns:a16="http://schemas.microsoft.com/office/drawing/2014/main" id="{702156E9-5C1A-4576-A8A8-1B985C1EFF4C}"/>
              </a:ext>
            </a:extLst>
          </p:cNvPr>
          <p:cNvSpPr txBox="1"/>
          <p:nvPr/>
        </p:nvSpPr>
        <p:spPr>
          <a:xfrm>
            <a:off x="0" y="5574268"/>
            <a:ext cx="3149837" cy="369332"/>
          </a:xfrm>
          <a:prstGeom prst="rect">
            <a:avLst/>
          </a:prstGeom>
          <a:noFill/>
        </p:spPr>
        <p:txBody>
          <a:bodyPr wrap="none" rtlCol="0">
            <a:spAutoFit/>
          </a:bodyPr>
          <a:lstStyle/>
          <a:p>
            <a:r>
              <a:rPr lang="en-US" dirty="0">
                <a:solidFill>
                  <a:schemeClr val="bg1"/>
                </a:solidFill>
              </a:rPr>
              <a:t>https://ancientnc.web.unc.edu</a:t>
            </a:r>
          </a:p>
        </p:txBody>
      </p:sp>
      <p:sp>
        <p:nvSpPr>
          <p:cNvPr id="10" name="Rectangle 9">
            <a:extLst>
              <a:ext uri="{FF2B5EF4-FFF2-40B4-BE49-F238E27FC236}">
                <a16:creationId xmlns:a16="http://schemas.microsoft.com/office/drawing/2014/main" id="{DB75D622-00EC-6A4D-B699-36455CFEAADA}"/>
              </a:ext>
            </a:extLst>
          </p:cNvPr>
          <p:cNvSpPr/>
          <p:nvPr/>
        </p:nvSpPr>
        <p:spPr>
          <a:xfrm>
            <a:off x="2415523" y="3605366"/>
            <a:ext cx="1468628" cy="1662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B74197-9624-604F-8AD1-018580A778DD}"/>
              </a:ext>
            </a:extLst>
          </p:cNvPr>
          <p:cNvSpPr/>
          <p:nvPr/>
        </p:nvSpPr>
        <p:spPr>
          <a:xfrm>
            <a:off x="3419065" y="4494713"/>
            <a:ext cx="1038201" cy="627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B05BA3F-3DCA-D243-B350-3CC7237B6235}"/>
              </a:ext>
            </a:extLst>
          </p:cNvPr>
          <p:cNvSpPr txBox="1"/>
          <p:nvPr/>
        </p:nvSpPr>
        <p:spPr>
          <a:xfrm>
            <a:off x="151159" y="1049460"/>
            <a:ext cx="5691848" cy="584775"/>
          </a:xfrm>
          <a:prstGeom prst="rect">
            <a:avLst/>
          </a:prstGeom>
          <a:noFill/>
        </p:spPr>
        <p:txBody>
          <a:bodyPr wrap="square" rtlCol="0">
            <a:spAutoFit/>
          </a:bodyPr>
          <a:lstStyle/>
          <a:p>
            <a:r>
              <a:rPr lang="en-US" sz="3200" b="1" dirty="0">
                <a:solidFill>
                  <a:srgbClr val="009999"/>
                </a:solidFill>
              </a:rPr>
              <a:t>Paleoindian (14,000 - 8000 BC)</a:t>
            </a:r>
          </a:p>
        </p:txBody>
      </p:sp>
      <p:pic>
        <p:nvPicPr>
          <p:cNvPr id="16" name="Google Shape;95;p17">
            <a:extLst>
              <a:ext uri="{FF2B5EF4-FFF2-40B4-BE49-F238E27FC236}">
                <a16:creationId xmlns:a16="http://schemas.microsoft.com/office/drawing/2014/main" id="{325FCF8F-121F-134B-A284-968D3C815FA5}"/>
              </a:ext>
            </a:extLst>
          </p:cNvPr>
          <p:cNvPicPr preferRelativeResize="0"/>
          <p:nvPr/>
        </p:nvPicPr>
        <p:blipFill>
          <a:blip r:embed="rId5">
            <a:alphaModFix/>
          </a:blip>
          <a:stretch>
            <a:fillRect/>
          </a:stretch>
        </p:blipFill>
        <p:spPr>
          <a:xfrm>
            <a:off x="151159" y="3281771"/>
            <a:ext cx="3792404" cy="2051750"/>
          </a:xfrm>
          <a:prstGeom prst="rect">
            <a:avLst/>
          </a:prstGeom>
          <a:noFill/>
          <a:ln>
            <a:solidFill>
              <a:srgbClr val="009999"/>
            </a:solidFill>
          </a:ln>
        </p:spPr>
      </p:pic>
      <p:sp>
        <p:nvSpPr>
          <p:cNvPr id="20" name="Google Shape;97;p17">
            <a:extLst>
              <a:ext uri="{FF2B5EF4-FFF2-40B4-BE49-F238E27FC236}">
                <a16:creationId xmlns:a16="http://schemas.microsoft.com/office/drawing/2014/main" id="{D0B4433C-EFBB-CA43-8B16-1ECFE615662D}"/>
              </a:ext>
            </a:extLst>
          </p:cNvPr>
          <p:cNvSpPr txBox="1"/>
          <p:nvPr/>
        </p:nvSpPr>
        <p:spPr>
          <a:xfrm>
            <a:off x="151159" y="5328412"/>
            <a:ext cx="3792404" cy="615523"/>
          </a:xfrm>
          <a:prstGeom prst="rect">
            <a:avLst/>
          </a:prstGeom>
          <a:noFill/>
          <a:ln>
            <a:noFill/>
          </a:ln>
        </p:spPr>
        <p:txBody>
          <a:bodyPr spcFirstLastPara="1" wrap="square" lIns="91425" tIns="91425" rIns="91425" bIns="91425" anchor="t" anchorCtr="0">
            <a:spAutoFit/>
          </a:bodyPr>
          <a:lstStyle/>
          <a:p>
            <a:pPr algn="ctr"/>
            <a:r>
              <a:rPr lang="en" sz="1400" dirty="0">
                <a:latin typeface="Arial" panose="020B0604020202020204" pitchFamily="34" charset="0"/>
                <a:ea typeface="Merriweather"/>
                <a:cs typeface="Arial" panose="020B0604020202020204" pitchFamily="34" charset="0"/>
                <a:sym typeface="Merriweather"/>
              </a:rPr>
              <a:t>Hardaway-Dalton spear points | Hardaway site | Stanly Co., NC</a:t>
            </a:r>
            <a:endParaRPr sz="1400" dirty="0">
              <a:latin typeface="Arial" panose="020B0604020202020204" pitchFamily="34" charset="0"/>
              <a:ea typeface="Merriweather"/>
              <a:cs typeface="Arial" panose="020B0604020202020204" pitchFamily="34" charset="0"/>
              <a:sym typeface="Merriweather"/>
            </a:endParaRPr>
          </a:p>
        </p:txBody>
      </p:sp>
      <p:sp>
        <p:nvSpPr>
          <p:cNvPr id="23" name="TextBox 22">
            <a:extLst>
              <a:ext uri="{FF2B5EF4-FFF2-40B4-BE49-F238E27FC236}">
                <a16:creationId xmlns:a16="http://schemas.microsoft.com/office/drawing/2014/main" id="{AA87AC5A-FF18-884F-A07B-3923ED0CFA60}"/>
              </a:ext>
            </a:extLst>
          </p:cNvPr>
          <p:cNvSpPr txBox="1"/>
          <p:nvPr/>
        </p:nvSpPr>
        <p:spPr>
          <a:xfrm>
            <a:off x="-1" y="6491555"/>
            <a:ext cx="184731" cy="369332"/>
          </a:xfrm>
          <a:prstGeom prst="rect">
            <a:avLst/>
          </a:prstGeom>
          <a:noFill/>
        </p:spPr>
        <p:txBody>
          <a:bodyPr wrap="none" lIns="91440" tIns="45720" rIns="91440" bIns="45720" rtlCol="0" anchor="t">
            <a:spAutoFit/>
          </a:bodyPr>
          <a:lstStyle/>
          <a:p>
            <a:endParaRPr lang="en-US" dirty="0">
              <a:solidFill>
                <a:schemeClr val="bg2">
                  <a:lumMod val="90000"/>
                </a:schemeClr>
              </a:solidFill>
              <a:cs typeface="Calibri"/>
            </a:endParaRPr>
          </a:p>
        </p:txBody>
      </p:sp>
      <p:sp>
        <p:nvSpPr>
          <p:cNvPr id="7" name="TextBox 6">
            <a:extLst>
              <a:ext uri="{FF2B5EF4-FFF2-40B4-BE49-F238E27FC236}">
                <a16:creationId xmlns:a16="http://schemas.microsoft.com/office/drawing/2014/main" id="{4995AB49-66DF-41B3-B2D8-96C90CAD43BB}"/>
              </a:ext>
            </a:extLst>
          </p:cNvPr>
          <p:cNvSpPr txBox="1"/>
          <p:nvPr/>
        </p:nvSpPr>
        <p:spPr>
          <a:xfrm>
            <a:off x="196316" y="1843643"/>
            <a:ext cx="5823645"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Arrival of people in the southeastern North America</a:t>
            </a:r>
          </a:p>
          <a:p>
            <a:pPr marL="285750" indent="-285750">
              <a:buFont typeface="Arial" panose="020B0604020202020204" pitchFamily="34" charset="0"/>
              <a:buChar char="•"/>
            </a:pPr>
            <a:r>
              <a:rPr lang="en-US" sz="2000" dirty="0"/>
              <a:t>Nomadic lifestyle</a:t>
            </a:r>
          </a:p>
          <a:p>
            <a:pPr marL="285750" indent="-285750">
              <a:buFont typeface="Arial" panose="020B0604020202020204" pitchFamily="34" charset="0"/>
              <a:buChar char="•"/>
            </a:pPr>
            <a:r>
              <a:rPr lang="en-US" sz="2000" dirty="0"/>
              <a:t>Hunting and gathering </a:t>
            </a:r>
          </a:p>
        </p:txBody>
      </p:sp>
      <p:pic>
        <p:nvPicPr>
          <p:cNvPr id="2" name="Picture 4" descr="A picture containing rock&#10;&#10;Description automatically generated">
            <a:extLst>
              <a:ext uri="{FF2B5EF4-FFF2-40B4-BE49-F238E27FC236}">
                <a16:creationId xmlns:a16="http://schemas.microsoft.com/office/drawing/2014/main" id="{C63442BF-4AA9-43E9-A5ED-C91DE4B8468C}"/>
              </a:ext>
            </a:extLst>
          </p:cNvPr>
          <p:cNvPicPr>
            <a:picLocks noChangeAspect="1"/>
          </p:cNvPicPr>
          <p:nvPr/>
        </p:nvPicPr>
        <p:blipFill>
          <a:blip r:embed="rId6"/>
          <a:stretch>
            <a:fillRect/>
          </a:stretch>
        </p:blipFill>
        <p:spPr>
          <a:xfrm>
            <a:off x="6104626" y="1187132"/>
            <a:ext cx="2743200" cy="3879885"/>
          </a:xfrm>
          <a:prstGeom prst="rect">
            <a:avLst/>
          </a:prstGeom>
          <a:ln>
            <a:solidFill>
              <a:srgbClr val="008080"/>
            </a:solidFill>
          </a:ln>
        </p:spPr>
      </p:pic>
      <p:sp>
        <p:nvSpPr>
          <p:cNvPr id="17" name="Google Shape;97;p17">
            <a:extLst>
              <a:ext uri="{FF2B5EF4-FFF2-40B4-BE49-F238E27FC236}">
                <a16:creationId xmlns:a16="http://schemas.microsoft.com/office/drawing/2014/main" id="{023CDAC8-D21D-4C89-AD96-15F1ABF3F00D}"/>
              </a:ext>
            </a:extLst>
          </p:cNvPr>
          <p:cNvSpPr txBox="1"/>
          <p:nvPr/>
        </p:nvSpPr>
        <p:spPr>
          <a:xfrm>
            <a:off x="6103385" y="5112752"/>
            <a:ext cx="2742858" cy="830966"/>
          </a:xfrm>
          <a:prstGeom prst="rect">
            <a:avLst/>
          </a:prstGeom>
          <a:noFill/>
          <a:ln>
            <a:noFill/>
          </a:ln>
        </p:spPr>
        <p:txBody>
          <a:bodyPr spcFirstLastPara="1" wrap="square" lIns="91425" tIns="91425" rIns="91425" bIns="91425" anchor="t" anchorCtr="0">
            <a:spAutoFit/>
          </a:bodyPr>
          <a:lstStyle/>
          <a:p>
            <a:pPr algn="ctr"/>
            <a:r>
              <a:rPr lang="en" sz="1400" dirty="0">
                <a:ea typeface="+mn-lt"/>
                <a:cs typeface="+mn-lt"/>
                <a:sym typeface="Merriweather"/>
              </a:rPr>
              <a:t>Late Paleoindian spear points and scrapers </a:t>
            </a:r>
            <a:r>
              <a:rPr lang="en" sz="1400" dirty="0">
                <a:latin typeface="Arial"/>
                <a:ea typeface="+mn-lt"/>
                <a:cs typeface="Arial"/>
                <a:sym typeface="Merriweather"/>
              </a:rPr>
              <a:t>| </a:t>
            </a:r>
            <a:r>
              <a:rPr lang="en" sz="1400" dirty="0">
                <a:ea typeface="+mn-lt"/>
                <a:cs typeface="+mn-lt"/>
                <a:sym typeface="Merriweather"/>
              </a:rPr>
              <a:t> New Hope Reservoir </a:t>
            </a:r>
            <a:r>
              <a:rPr lang="en" sz="1400" dirty="0">
                <a:latin typeface="Arial"/>
                <a:ea typeface="+mn-lt"/>
                <a:cs typeface="Arial"/>
                <a:sym typeface="Merriweather"/>
              </a:rPr>
              <a:t>| </a:t>
            </a:r>
            <a:r>
              <a:rPr lang="en" sz="1400" dirty="0">
                <a:ea typeface="+mn-lt"/>
                <a:cs typeface="+mn-lt"/>
                <a:sym typeface="Merriweather"/>
              </a:rPr>
              <a:t>Chatham Co., NC</a:t>
            </a:r>
            <a:endParaRPr lang="en-US" dirty="0">
              <a:ea typeface="+mn-lt"/>
              <a:cs typeface="+mn-lt"/>
            </a:endParaRPr>
          </a:p>
        </p:txBody>
      </p:sp>
      <p:sp>
        <p:nvSpPr>
          <p:cNvPr id="18" name="TextBox 17">
            <a:extLst>
              <a:ext uri="{FF2B5EF4-FFF2-40B4-BE49-F238E27FC236}">
                <a16:creationId xmlns:a16="http://schemas.microsoft.com/office/drawing/2014/main" id="{0B6CB06E-132A-BEF7-5731-E4251FF28133}"/>
              </a:ext>
            </a:extLst>
          </p:cNvPr>
          <p:cNvSpPr txBox="1"/>
          <p:nvPr/>
        </p:nvSpPr>
        <p:spPr>
          <a:xfrm>
            <a:off x="6045214" y="4822239"/>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26.</a:t>
            </a:r>
          </a:p>
        </p:txBody>
      </p:sp>
      <p:sp>
        <p:nvSpPr>
          <p:cNvPr id="19" name="TextBox 18">
            <a:extLst>
              <a:ext uri="{FF2B5EF4-FFF2-40B4-BE49-F238E27FC236}">
                <a16:creationId xmlns:a16="http://schemas.microsoft.com/office/drawing/2014/main" id="{0300E5B9-21FB-4C8D-19D6-D4A9A26D71F0}"/>
              </a:ext>
            </a:extLst>
          </p:cNvPr>
          <p:cNvSpPr txBox="1"/>
          <p:nvPr/>
        </p:nvSpPr>
        <p:spPr>
          <a:xfrm>
            <a:off x="151159" y="5067017"/>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25.</a:t>
            </a:r>
          </a:p>
        </p:txBody>
      </p:sp>
    </p:spTree>
    <p:extLst>
      <p:ext uri="{BB962C8B-B14F-4D97-AF65-F5344CB8AC3E}">
        <p14:creationId xmlns:p14="http://schemas.microsoft.com/office/powerpoint/2010/main" val="312067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2344" b="25742"/>
          <a:stretch/>
        </p:blipFill>
        <p:spPr>
          <a:xfrm>
            <a:off x="0" y="6157552"/>
            <a:ext cx="9144000" cy="700448"/>
          </a:xfrm>
          <a:prstGeom prst="rect">
            <a:avLst/>
          </a:prstGeom>
        </p:spPr>
      </p:pic>
      <p:sp>
        <p:nvSpPr>
          <p:cNvPr id="4" name="TextBox 3">
            <a:extLst>
              <a:ext uri="{FF2B5EF4-FFF2-40B4-BE49-F238E27FC236}">
                <a16:creationId xmlns:a16="http://schemas.microsoft.com/office/drawing/2014/main" id="{702156E9-5C1A-4576-A8A8-1B985C1EFF4C}"/>
              </a:ext>
            </a:extLst>
          </p:cNvPr>
          <p:cNvSpPr txBox="1"/>
          <p:nvPr/>
        </p:nvSpPr>
        <p:spPr>
          <a:xfrm>
            <a:off x="0" y="5574268"/>
            <a:ext cx="3149837" cy="369332"/>
          </a:xfrm>
          <a:prstGeom prst="rect">
            <a:avLst/>
          </a:prstGeom>
          <a:noFill/>
        </p:spPr>
        <p:txBody>
          <a:bodyPr wrap="none" rtlCol="0">
            <a:spAutoFit/>
          </a:bodyPr>
          <a:lstStyle/>
          <a:p>
            <a:r>
              <a:rPr lang="en-US" dirty="0">
                <a:solidFill>
                  <a:schemeClr val="bg1"/>
                </a:solidFill>
              </a:rPr>
              <a:t>https://ancientnc.web.unc.edu</a:t>
            </a:r>
          </a:p>
        </p:txBody>
      </p:sp>
      <p:sp>
        <p:nvSpPr>
          <p:cNvPr id="10" name="Rectangle 9">
            <a:extLst>
              <a:ext uri="{FF2B5EF4-FFF2-40B4-BE49-F238E27FC236}">
                <a16:creationId xmlns:a16="http://schemas.microsoft.com/office/drawing/2014/main" id="{DB75D622-00EC-6A4D-B699-36455CFEAADA}"/>
              </a:ext>
            </a:extLst>
          </p:cNvPr>
          <p:cNvSpPr/>
          <p:nvPr/>
        </p:nvSpPr>
        <p:spPr>
          <a:xfrm>
            <a:off x="2415523" y="3605366"/>
            <a:ext cx="1468628" cy="1662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B74197-9624-604F-8AD1-018580A778DD}"/>
              </a:ext>
            </a:extLst>
          </p:cNvPr>
          <p:cNvSpPr/>
          <p:nvPr/>
        </p:nvSpPr>
        <p:spPr>
          <a:xfrm>
            <a:off x="3419065" y="4494713"/>
            <a:ext cx="1038201" cy="627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1F759E9-4E9A-DB4E-8D0D-D682E900A8BB}"/>
              </a:ext>
            </a:extLst>
          </p:cNvPr>
          <p:cNvSpPr txBox="1"/>
          <p:nvPr/>
        </p:nvSpPr>
        <p:spPr>
          <a:xfrm>
            <a:off x="185167" y="950727"/>
            <a:ext cx="5691848" cy="584775"/>
          </a:xfrm>
          <a:prstGeom prst="rect">
            <a:avLst/>
          </a:prstGeom>
          <a:noFill/>
        </p:spPr>
        <p:txBody>
          <a:bodyPr wrap="square" rtlCol="0">
            <a:spAutoFit/>
          </a:bodyPr>
          <a:lstStyle/>
          <a:p>
            <a:r>
              <a:rPr lang="en-US" sz="3200" b="1" dirty="0">
                <a:solidFill>
                  <a:srgbClr val="009999"/>
                </a:solidFill>
              </a:rPr>
              <a:t>Archaic (8000 - 1000 BC)</a:t>
            </a:r>
          </a:p>
        </p:txBody>
      </p:sp>
      <p:pic>
        <p:nvPicPr>
          <p:cNvPr id="25" name="Google Shape;109;p18">
            <a:extLst>
              <a:ext uri="{FF2B5EF4-FFF2-40B4-BE49-F238E27FC236}">
                <a16:creationId xmlns:a16="http://schemas.microsoft.com/office/drawing/2014/main" id="{104627B7-284F-4648-90E3-8753578EA6F6}"/>
              </a:ext>
            </a:extLst>
          </p:cNvPr>
          <p:cNvPicPr preferRelativeResize="0"/>
          <p:nvPr/>
        </p:nvPicPr>
        <p:blipFill rotWithShape="1">
          <a:blip r:embed="rId5">
            <a:alphaModFix/>
          </a:blip>
          <a:srcRect l="21293" t="7879" r="24335" b="15757"/>
          <a:stretch/>
        </p:blipFill>
        <p:spPr>
          <a:xfrm>
            <a:off x="3454555" y="3729508"/>
            <a:ext cx="2008050" cy="1764104"/>
          </a:xfrm>
          <a:prstGeom prst="rect">
            <a:avLst/>
          </a:prstGeom>
          <a:noFill/>
          <a:ln>
            <a:solidFill>
              <a:srgbClr val="009999"/>
            </a:solidFill>
          </a:ln>
        </p:spPr>
      </p:pic>
      <p:sp>
        <p:nvSpPr>
          <p:cNvPr id="26" name="Google Shape;110;p18">
            <a:extLst>
              <a:ext uri="{FF2B5EF4-FFF2-40B4-BE49-F238E27FC236}">
                <a16:creationId xmlns:a16="http://schemas.microsoft.com/office/drawing/2014/main" id="{B22C1B3B-2B71-1D42-B49E-B57CDA6296E7}"/>
              </a:ext>
            </a:extLst>
          </p:cNvPr>
          <p:cNvSpPr txBox="1"/>
          <p:nvPr/>
        </p:nvSpPr>
        <p:spPr>
          <a:xfrm>
            <a:off x="2864818" y="5572409"/>
            <a:ext cx="2860275" cy="730939"/>
          </a:xfrm>
          <a:prstGeom prst="rect">
            <a:avLst/>
          </a:prstGeom>
          <a:noFill/>
          <a:ln>
            <a:noFill/>
          </a:ln>
        </p:spPr>
        <p:txBody>
          <a:bodyPr spcFirstLastPara="1" wrap="square" lIns="91425" tIns="91425" rIns="91425" bIns="91425" anchor="t" anchorCtr="0">
            <a:spAutoFit/>
          </a:bodyPr>
          <a:lstStyle/>
          <a:p>
            <a:pPr marL="114300" marR="114300" algn="ctr">
              <a:spcBef>
                <a:spcPts val="900"/>
              </a:spcBef>
              <a:buClr>
                <a:schemeClr val="dk1"/>
              </a:buClr>
              <a:buSzPts val="1100"/>
            </a:pPr>
            <a:r>
              <a:rPr lang="en" sz="1400" dirty="0">
                <a:latin typeface="Arial" panose="020B0604020202020204" pitchFamily="34" charset="0"/>
                <a:ea typeface="Merriweather"/>
                <a:cs typeface="Arial" panose="020B0604020202020204" pitchFamily="34" charset="0"/>
                <a:sym typeface="Merriweather"/>
              </a:rPr>
              <a:t>Soapstone pot | Warren Wilson site | Buncombe Co., NC</a:t>
            </a:r>
            <a:endParaRPr sz="1400" dirty="0">
              <a:latin typeface="Arial" panose="020B0604020202020204" pitchFamily="34" charset="0"/>
              <a:ea typeface="Merriweather"/>
              <a:cs typeface="Arial" panose="020B0604020202020204" pitchFamily="34" charset="0"/>
              <a:sym typeface="Merriweather"/>
            </a:endParaRPr>
          </a:p>
        </p:txBody>
      </p:sp>
      <p:pic>
        <p:nvPicPr>
          <p:cNvPr id="27" name="Picture 26">
            <a:extLst>
              <a:ext uri="{FF2B5EF4-FFF2-40B4-BE49-F238E27FC236}">
                <a16:creationId xmlns:a16="http://schemas.microsoft.com/office/drawing/2014/main" id="{0F51E5F9-98D7-4649-85A9-81BB448AF6C6}"/>
              </a:ext>
            </a:extLst>
          </p:cNvPr>
          <p:cNvPicPr>
            <a:picLocks noChangeAspect="1"/>
          </p:cNvPicPr>
          <p:nvPr/>
        </p:nvPicPr>
        <p:blipFill>
          <a:blip r:embed="rId6"/>
          <a:stretch>
            <a:fillRect/>
          </a:stretch>
        </p:blipFill>
        <p:spPr>
          <a:xfrm>
            <a:off x="-7631" y="3497376"/>
            <a:ext cx="3157537" cy="1979628"/>
          </a:xfrm>
          <a:prstGeom prst="rect">
            <a:avLst/>
          </a:prstGeom>
          <a:ln>
            <a:solidFill>
              <a:srgbClr val="009999"/>
            </a:solidFill>
          </a:ln>
        </p:spPr>
      </p:pic>
      <p:sp>
        <p:nvSpPr>
          <p:cNvPr id="28" name="TextBox 27">
            <a:extLst>
              <a:ext uri="{FF2B5EF4-FFF2-40B4-BE49-F238E27FC236}">
                <a16:creationId xmlns:a16="http://schemas.microsoft.com/office/drawing/2014/main" id="{50EF523E-E4A8-1240-8518-4F4433E12A65}"/>
              </a:ext>
            </a:extLst>
          </p:cNvPr>
          <p:cNvSpPr txBox="1"/>
          <p:nvPr/>
        </p:nvSpPr>
        <p:spPr>
          <a:xfrm>
            <a:off x="-53535" y="5567461"/>
            <a:ext cx="3206218" cy="523220"/>
          </a:xfrm>
          <a:prstGeom prst="rect">
            <a:avLst/>
          </a:prstGeom>
          <a:noFill/>
        </p:spPr>
        <p:txBody>
          <a:bodyPr wrap="square" rtlCol="0">
            <a:spAutoFit/>
          </a:bodyPr>
          <a:lstStyle/>
          <a:p>
            <a:pPr algn="ctr"/>
            <a:r>
              <a:rPr lang="en-US" sz="1400" dirty="0"/>
              <a:t>Grooved axe | Yancey Co., NC. </a:t>
            </a:r>
          </a:p>
          <a:p>
            <a:pPr algn="ctr"/>
            <a:r>
              <a:rPr lang="en-US" sz="1400" dirty="0"/>
              <a:t>(Handle and binding did not preserve)</a:t>
            </a:r>
          </a:p>
        </p:txBody>
      </p:sp>
      <p:sp>
        <p:nvSpPr>
          <p:cNvPr id="16" name="TextBox 15">
            <a:extLst>
              <a:ext uri="{FF2B5EF4-FFF2-40B4-BE49-F238E27FC236}">
                <a16:creationId xmlns:a16="http://schemas.microsoft.com/office/drawing/2014/main" id="{B874F851-A69E-48D3-9BC7-59DB268F38D3}"/>
              </a:ext>
            </a:extLst>
          </p:cNvPr>
          <p:cNvSpPr txBox="1"/>
          <p:nvPr/>
        </p:nvSpPr>
        <p:spPr>
          <a:xfrm>
            <a:off x="130027" y="1573436"/>
            <a:ext cx="8636863"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Nomadic to Semi-nomadic lifestyle (small groups)</a:t>
            </a:r>
          </a:p>
          <a:p>
            <a:pPr marL="285750" indent="-285750">
              <a:buFont typeface="Arial" panose="020B0604020202020204" pitchFamily="34" charset="0"/>
              <a:buChar char="•"/>
            </a:pPr>
            <a:r>
              <a:rPr lang="en-US" sz="2000" dirty="0"/>
              <a:t>Moved seasonally (hunting and gathering)</a:t>
            </a:r>
          </a:p>
          <a:p>
            <a:pPr marL="285750" indent="-285750">
              <a:buFont typeface="Arial" panose="020B0604020202020204" pitchFamily="34" charset="0"/>
              <a:buChar char="•"/>
            </a:pPr>
            <a:r>
              <a:rPr lang="en-US" sz="2000" dirty="0"/>
              <a:t>Population increased</a:t>
            </a:r>
          </a:p>
          <a:p>
            <a:pPr marL="285750" indent="-285750">
              <a:buFont typeface="Arial" panose="020B0604020202020204" pitchFamily="34" charset="0"/>
              <a:buChar char="•"/>
            </a:pPr>
            <a:r>
              <a:rPr lang="en-US" sz="2000" dirty="0"/>
              <a:t>Many new tool types (Atlatl) </a:t>
            </a:r>
          </a:p>
        </p:txBody>
      </p:sp>
      <p:pic>
        <p:nvPicPr>
          <p:cNvPr id="17" name="Picture 16">
            <a:extLst>
              <a:ext uri="{FF2B5EF4-FFF2-40B4-BE49-F238E27FC236}">
                <a16:creationId xmlns:a16="http://schemas.microsoft.com/office/drawing/2014/main" id="{646A5E7D-A3AD-454B-86EE-D6370866789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32057" y="1446439"/>
            <a:ext cx="3281916" cy="1743517"/>
          </a:xfrm>
          <a:prstGeom prst="rect">
            <a:avLst/>
          </a:prstGeom>
          <a:ln>
            <a:solidFill>
              <a:srgbClr val="009999"/>
            </a:solidFill>
          </a:ln>
        </p:spPr>
      </p:pic>
      <p:sp>
        <p:nvSpPr>
          <p:cNvPr id="18" name="Google Shape;96;p17">
            <a:extLst>
              <a:ext uri="{FF2B5EF4-FFF2-40B4-BE49-F238E27FC236}">
                <a16:creationId xmlns:a16="http://schemas.microsoft.com/office/drawing/2014/main" id="{84720C1D-5257-45B6-B037-2A908D0EEFD7}"/>
              </a:ext>
            </a:extLst>
          </p:cNvPr>
          <p:cNvSpPr txBox="1"/>
          <p:nvPr/>
        </p:nvSpPr>
        <p:spPr>
          <a:xfrm>
            <a:off x="5998524" y="5569416"/>
            <a:ext cx="3251200" cy="615523"/>
          </a:xfrm>
          <a:prstGeom prst="rect">
            <a:avLst/>
          </a:prstGeom>
          <a:noFill/>
          <a:ln>
            <a:noFill/>
          </a:ln>
        </p:spPr>
        <p:txBody>
          <a:bodyPr spcFirstLastPara="1" wrap="square" lIns="91425" tIns="91425" rIns="91425" bIns="91425"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 sz="1400" dirty="0">
                <a:latin typeface="Arial" panose="020B0604020202020204" pitchFamily="34" charset="0"/>
                <a:ea typeface="Merriweather"/>
                <a:cs typeface="Arial" panose="020B0604020202020204" pitchFamily="34" charset="0"/>
                <a:sym typeface="Merriweather"/>
              </a:rPr>
              <a:t>Antler atlatl | Hardaway site | Stanly Co., NC</a:t>
            </a:r>
            <a:endParaRPr sz="1400" dirty="0">
              <a:latin typeface="Arial" panose="020B0604020202020204" pitchFamily="34" charset="0"/>
              <a:ea typeface="Merriweather"/>
              <a:cs typeface="Arial" panose="020B0604020202020204" pitchFamily="34" charset="0"/>
              <a:sym typeface="Merriweather"/>
            </a:endParaRPr>
          </a:p>
        </p:txBody>
      </p:sp>
      <p:pic>
        <p:nvPicPr>
          <p:cNvPr id="20" name="Picture 19">
            <a:extLst>
              <a:ext uri="{FF2B5EF4-FFF2-40B4-BE49-F238E27FC236}">
                <a16:creationId xmlns:a16="http://schemas.microsoft.com/office/drawing/2014/main" id="{FE5BE117-EFA1-4D77-AB51-235EC7302C32}"/>
              </a:ext>
            </a:extLst>
          </p:cNvPr>
          <p:cNvPicPr>
            <a:picLocks noChangeAspect="1"/>
          </p:cNvPicPr>
          <p:nvPr/>
        </p:nvPicPr>
        <p:blipFill rotWithShape="1">
          <a:blip r:embed="rId8"/>
          <a:srcRect t="16848" b="14176"/>
          <a:stretch/>
        </p:blipFill>
        <p:spPr>
          <a:xfrm>
            <a:off x="5732057" y="4118555"/>
            <a:ext cx="3251200" cy="1375304"/>
          </a:xfrm>
          <a:prstGeom prst="rect">
            <a:avLst/>
          </a:prstGeom>
          <a:ln>
            <a:solidFill>
              <a:srgbClr val="009999"/>
            </a:solidFill>
          </a:ln>
        </p:spPr>
      </p:pic>
      <p:sp>
        <p:nvSpPr>
          <p:cNvPr id="22" name="TextBox 21">
            <a:extLst>
              <a:ext uri="{FF2B5EF4-FFF2-40B4-BE49-F238E27FC236}">
                <a16:creationId xmlns:a16="http://schemas.microsoft.com/office/drawing/2014/main" id="{81480A88-4D5C-CE8B-9562-EC0588441F86}"/>
              </a:ext>
            </a:extLst>
          </p:cNvPr>
          <p:cNvSpPr txBox="1"/>
          <p:nvPr/>
        </p:nvSpPr>
        <p:spPr>
          <a:xfrm>
            <a:off x="-58318" y="5258897"/>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27.</a:t>
            </a:r>
          </a:p>
        </p:txBody>
      </p:sp>
      <p:sp>
        <p:nvSpPr>
          <p:cNvPr id="23" name="TextBox 22">
            <a:extLst>
              <a:ext uri="{FF2B5EF4-FFF2-40B4-BE49-F238E27FC236}">
                <a16:creationId xmlns:a16="http://schemas.microsoft.com/office/drawing/2014/main" id="{F2B101DC-7247-57D2-832B-B83CB5B89331}"/>
              </a:ext>
            </a:extLst>
          </p:cNvPr>
          <p:cNvSpPr txBox="1"/>
          <p:nvPr/>
        </p:nvSpPr>
        <p:spPr>
          <a:xfrm>
            <a:off x="3398226" y="5268205"/>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28.</a:t>
            </a:r>
          </a:p>
        </p:txBody>
      </p:sp>
      <p:sp>
        <p:nvSpPr>
          <p:cNvPr id="24" name="TextBox 23">
            <a:extLst>
              <a:ext uri="{FF2B5EF4-FFF2-40B4-BE49-F238E27FC236}">
                <a16:creationId xmlns:a16="http://schemas.microsoft.com/office/drawing/2014/main" id="{FACE9A13-FA6F-3ABE-46D6-88C0B4FD4D54}"/>
              </a:ext>
            </a:extLst>
          </p:cNvPr>
          <p:cNvSpPr txBox="1"/>
          <p:nvPr/>
        </p:nvSpPr>
        <p:spPr>
          <a:xfrm>
            <a:off x="5710925" y="2950870"/>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29.</a:t>
            </a:r>
          </a:p>
        </p:txBody>
      </p:sp>
      <p:sp>
        <p:nvSpPr>
          <p:cNvPr id="29" name="TextBox 28">
            <a:extLst>
              <a:ext uri="{FF2B5EF4-FFF2-40B4-BE49-F238E27FC236}">
                <a16:creationId xmlns:a16="http://schemas.microsoft.com/office/drawing/2014/main" id="{33FE93B7-A8DB-3271-D172-3417D1CAA614}"/>
              </a:ext>
            </a:extLst>
          </p:cNvPr>
          <p:cNvSpPr txBox="1"/>
          <p:nvPr/>
        </p:nvSpPr>
        <p:spPr>
          <a:xfrm>
            <a:off x="5710925" y="5258897"/>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30.</a:t>
            </a:r>
          </a:p>
        </p:txBody>
      </p:sp>
    </p:spTree>
    <p:extLst>
      <p:ext uri="{BB962C8B-B14F-4D97-AF65-F5344CB8AC3E}">
        <p14:creationId xmlns:p14="http://schemas.microsoft.com/office/powerpoint/2010/main" val="267975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pic>
        <p:nvPicPr>
          <p:cNvPr id="2" name="Picture 1">
            <a:extLst>
              <a:ext uri="{FF2B5EF4-FFF2-40B4-BE49-F238E27FC236}">
                <a16:creationId xmlns:a16="http://schemas.microsoft.com/office/drawing/2014/main" id="{412029BF-7E8C-7C4C-8D9A-8508F7D4EBAD}"/>
              </a:ext>
            </a:extLst>
          </p:cNvPr>
          <p:cNvPicPr>
            <a:picLocks noChangeAspect="1"/>
          </p:cNvPicPr>
          <p:nvPr/>
        </p:nvPicPr>
        <p:blipFill rotWithShape="1">
          <a:blip r:embed="rId5"/>
          <a:srcRect t="16370" b="16389"/>
          <a:stretch/>
        </p:blipFill>
        <p:spPr>
          <a:xfrm>
            <a:off x="0" y="914400"/>
            <a:ext cx="9144000" cy="3729318"/>
          </a:xfrm>
          <a:prstGeom prst="rect">
            <a:avLst/>
          </a:prstGeom>
          <a:ln>
            <a:solidFill>
              <a:srgbClr val="009999"/>
            </a:solidFill>
          </a:ln>
        </p:spPr>
      </p:pic>
      <p:pic>
        <p:nvPicPr>
          <p:cNvPr id="8" name="Picture 7">
            <a:extLst>
              <a:ext uri="{FF2B5EF4-FFF2-40B4-BE49-F238E27FC236}">
                <a16:creationId xmlns:a16="http://schemas.microsoft.com/office/drawing/2014/main" id="{A04A9D1F-3591-CA4F-AEDA-0813FF5327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78" y="3219949"/>
            <a:ext cx="3861121" cy="2711226"/>
          </a:xfrm>
          <a:prstGeom prst="rect">
            <a:avLst/>
          </a:prstGeom>
          <a:ln>
            <a:solidFill>
              <a:srgbClr val="009999"/>
            </a:solidFill>
          </a:ln>
        </p:spPr>
      </p:pic>
      <p:pic>
        <p:nvPicPr>
          <p:cNvPr id="10" name="Picture 2">
            <a:extLst>
              <a:ext uri="{FF2B5EF4-FFF2-40B4-BE49-F238E27FC236}">
                <a16:creationId xmlns:a16="http://schemas.microsoft.com/office/drawing/2014/main" id="{DBFD0F1F-FD1A-284F-A449-449A1BD7ED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544026" y="4172370"/>
            <a:ext cx="2599974" cy="1758805"/>
          </a:xfrm>
          <a:prstGeom prst="rect">
            <a:avLst/>
          </a:prstGeom>
          <a:noFill/>
          <a:ln>
            <a:solidFill>
              <a:srgbClr val="009999"/>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7EF863D-F506-3B66-2410-1A54308F6432}"/>
              </a:ext>
            </a:extLst>
          </p:cNvPr>
          <p:cNvSpPr txBox="1"/>
          <p:nvPr/>
        </p:nvSpPr>
        <p:spPr>
          <a:xfrm>
            <a:off x="-58318" y="870277"/>
            <a:ext cx="685800" cy="2484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1.</a:t>
            </a:r>
          </a:p>
        </p:txBody>
      </p:sp>
      <p:sp>
        <p:nvSpPr>
          <p:cNvPr id="11" name="TextBox 10">
            <a:extLst>
              <a:ext uri="{FF2B5EF4-FFF2-40B4-BE49-F238E27FC236}">
                <a16:creationId xmlns:a16="http://schemas.microsoft.com/office/drawing/2014/main" id="{88078797-FDD3-5D40-E2D1-EA78A86C8505}"/>
              </a:ext>
            </a:extLst>
          </p:cNvPr>
          <p:cNvSpPr txBox="1"/>
          <p:nvPr/>
        </p:nvSpPr>
        <p:spPr>
          <a:xfrm>
            <a:off x="-58318" y="5723656"/>
            <a:ext cx="685800" cy="2484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2.</a:t>
            </a:r>
          </a:p>
        </p:txBody>
      </p:sp>
      <p:sp>
        <p:nvSpPr>
          <p:cNvPr id="12" name="TextBox 11">
            <a:extLst>
              <a:ext uri="{FF2B5EF4-FFF2-40B4-BE49-F238E27FC236}">
                <a16:creationId xmlns:a16="http://schemas.microsoft.com/office/drawing/2014/main" id="{E041F2DC-77D1-D189-22B6-035810640B5B}"/>
              </a:ext>
            </a:extLst>
          </p:cNvPr>
          <p:cNvSpPr txBox="1"/>
          <p:nvPr/>
        </p:nvSpPr>
        <p:spPr>
          <a:xfrm>
            <a:off x="6544026" y="5723655"/>
            <a:ext cx="685800" cy="2484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3.</a:t>
            </a:r>
          </a:p>
        </p:txBody>
      </p:sp>
    </p:spTree>
    <p:extLst>
      <p:ext uri="{BB962C8B-B14F-4D97-AF65-F5344CB8AC3E}">
        <p14:creationId xmlns:p14="http://schemas.microsoft.com/office/powerpoint/2010/main" val="2628730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sp>
        <p:nvSpPr>
          <p:cNvPr id="4" name="TextBox 3">
            <a:extLst>
              <a:ext uri="{FF2B5EF4-FFF2-40B4-BE49-F238E27FC236}">
                <a16:creationId xmlns:a16="http://schemas.microsoft.com/office/drawing/2014/main" id="{702156E9-5C1A-4576-A8A8-1B985C1EFF4C}"/>
              </a:ext>
            </a:extLst>
          </p:cNvPr>
          <p:cNvSpPr txBox="1"/>
          <p:nvPr/>
        </p:nvSpPr>
        <p:spPr>
          <a:xfrm>
            <a:off x="0" y="5574268"/>
            <a:ext cx="3149837" cy="369332"/>
          </a:xfrm>
          <a:prstGeom prst="rect">
            <a:avLst/>
          </a:prstGeom>
          <a:noFill/>
        </p:spPr>
        <p:txBody>
          <a:bodyPr wrap="none" rtlCol="0">
            <a:spAutoFit/>
          </a:bodyPr>
          <a:lstStyle/>
          <a:p>
            <a:r>
              <a:rPr lang="en-US" dirty="0">
                <a:solidFill>
                  <a:schemeClr val="bg1"/>
                </a:solidFill>
              </a:rPr>
              <a:t>https://ancientnc.web.unc.edu</a:t>
            </a:r>
          </a:p>
        </p:txBody>
      </p:sp>
      <p:sp>
        <p:nvSpPr>
          <p:cNvPr id="10" name="Rectangle 9">
            <a:extLst>
              <a:ext uri="{FF2B5EF4-FFF2-40B4-BE49-F238E27FC236}">
                <a16:creationId xmlns:a16="http://schemas.microsoft.com/office/drawing/2014/main" id="{DB75D622-00EC-6A4D-B699-36455CFEAADA}"/>
              </a:ext>
            </a:extLst>
          </p:cNvPr>
          <p:cNvSpPr/>
          <p:nvPr/>
        </p:nvSpPr>
        <p:spPr>
          <a:xfrm>
            <a:off x="2415523" y="3605366"/>
            <a:ext cx="1468628" cy="1662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B74197-9624-604F-8AD1-018580A778DD}"/>
              </a:ext>
            </a:extLst>
          </p:cNvPr>
          <p:cNvSpPr/>
          <p:nvPr/>
        </p:nvSpPr>
        <p:spPr>
          <a:xfrm>
            <a:off x="3419065" y="4494713"/>
            <a:ext cx="1038201" cy="627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0D83638-4AED-9545-9445-C3A305EC551A}"/>
              </a:ext>
            </a:extLst>
          </p:cNvPr>
          <p:cNvSpPr txBox="1"/>
          <p:nvPr/>
        </p:nvSpPr>
        <p:spPr>
          <a:xfrm>
            <a:off x="181375" y="936193"/>
            <a:ext cx="7830364" cy="584775"/>
          </a:xfrm>
          <a:prstGeom prst="rect">
            <a:avLst/>
          </a:prstGeom>
          <a:noFill/>
        </p:spPr>
        <p:txBody>
          <a:bodyPr wrap="square" rtlCol="0">
            <a:spAutoFit/>
          </a:bodyPr>
          <a:lstStyle/>
          <a:p>
            <a:r>
              <a:rPr lang="en-US" sz="3200" b="1" dirty="0">
                <a:solidFill>
                  <a:srgbClr val="009999"/>
                </a:solidFill>
              </a:rPr>
              <a:t>Woodland (1000 BC - AD 1600)</a:t>
            </a:r>
          </a:p>
        </p:txBody>
      </p:sp>
      <p:sp>
        <p:nvSpPr>
          <p:cNvPr id="12" name="Google Shape;119;p19">
            <a:extLst>
              <a:ext uri="{FF2B5EF4-FFF2-40B4-BE49-F238E27FC236}">
                <a16:creationId xmlns:a16="http://schemas.microsoft.com/office/drawing/2014/main" id="{8CFAF97D-54B6-2E4E-BB39-EA7C6E50290F}"/>
              </a:ext>
            </a:extLst>
          </p:cNvPr>
          <p:cNvSpPr txBox="1"/>
          <p:nvPr/>
        </p:nvSpPr>
        <p:spPr>
          <a:xfrm>
            <a:off x="181375" y="5125518"/>
            <a:ext cx="2533500" cy="830966"/>
          </a:xfrm>
          <a:prstGeom prst="rect">
            <a:avLst/>
          </a:prstGeom>
          <a:noFill/>
          <a:ln>
            <a:noFill/>
          </a:ln>
        </p:spPr>
        <p:txBody>
          <a:bodyPr spcFirstLastPara="1" wrap="square" lIns="91425" tIns="91425" rIns="91425" bIns="91425" anchor="t" anchorCtr="0">
            <a:spAutoFit/>
          </a:bodyPr>
          <a:lstStyle/>
          <a:p>
            <a:pPr algn="ctr"/>
            <a:r>
              <a:rPr lang="en" sz="1400" dirty="0">
                <a:latin typeface="Arial" panose="020B0604020202020204" pitchFamily="34" charset="0"/>
                <a:ea typeface="Merriweather"/>
                <a:cs typeface="Arial" panose="020B0604020202020204" pitchFamily="34" charset="0"/>
                <a:sym typeface="Merriweather"/>
              </a:rPr>
              <a:t>Ceramic figurine</a:t>
            </a:r>
          </a:p>
          <a:p>
            <a:pPr algn="ctr"/>
            <a:r>
              <a:rPr lang="en" sz="1400" dirty="0">
                <a:latin typeface="Arial" panose="020B0604020202020204" pitchFamily="34" charset="0"/>
                <a:ea typeface="Merriweather"/>
                <a:cs typeface="Arial" panose="020B0604020202020204" pitchFamily="34" charset="0"/>
                <a:sym typeface="Merriweather"/>
              </a:rPr>
              <a:t>Garden Creek mound Haywood Co., NC</a:t>
            </a:r>
            <a:endParaRPr sz="1400" dirty="0">
              <a:latin typeface="Arial" panose="020B0604020202020204" pitchFamily="34" charset="0"/>
              <a:cs typeface="Arial" panose="020B0604020202020204" pitchFamily="34" charset="0"/>
            </a:endParaRPr>
          </a:p>
        </p:txBody>
      </p:sp>
      <p:pic>
        <p:nvPicPr>
          <p:cNvPr id="13" name="Google Shape;120;p19">
            <a:extLst>
              <a:ext uri="{FF2B5EF4-FFF2-40B4-BE49-F238E27FC236}">
                <a16:creationId xmlns:a16="http://schemas.microsoft.com/office/drawing/2014/main" id="{14BFD3CC-701C-F446-ABF3-0A77410C1687}"/>
              </a:ext>
            </a:extLst>
          </p:cNvPr>
          <p:cNvPicPr preferRelativeResize="0"/>
          <p:nvPr/>
        </p:nvPicPr>
        <p:blipFill rotWithShape="1">
          <a:blip r:embed="rId5">
            <a:alphaModFix/>
          </a:blip>
          <a:srcRect l="11215" t="9497" r="12096" b="5965"/>
          <a:stretch/>
        </p:blipFill>
        <p:spPr>
          <a:xfrm>
            <a:off x="3281964" y="3163894"/>
            <a:ext cx="2542366" cy="1958155"/>
          </a:xfrm>
          <a:prstGeom prst="rect">
            <a:avLst/>
          </a:prstGeom>
          <a:noFill/>
          <a:ln>
            <a:solidFill>
              <a:srgbClr val="009999"/>
            </a:solidFill>
          </a:ln>
        </p:spPr>
      </p:pic>
      <p:sp>
        <p:nvSpPr>
          <p:cNvPr id="14" name="Google Shape;121;p19">
            <a:extLst>
              <a:ext uri="{FF2B5EF4-FFF2-40B4-BE49-F238E27FC236}">
                <a16:creationId xmlns:a16="http://schemas.microsoft.com/office/drawing/2014/main" id="{1B4863B0-3C7F-2746-BECF-9A074EC704A4}"/>
              </a:ext>
            </a:extLst>
          </p:cNvPr>
          <p:cNvSpPr txBox="1"/>
          <p:nvPr/>
        </p:nvSpPr>
        <p:spPr>
          <a:xfrm>
            <a:off x="2909216" y="5121490"/>
            <a:ext cx="3247696" cy="615523"/>
          </a:xfrm>
          <a:prstGeom prst="rect">
            <a:avLst/>
          </a:prstGeom>
          <a:noFill/>
          <a:ln>
            <a:noFill/>
          </a:ln>
        </p:spPr>
        <p:txBody>
          <a:bodyPr spcFirstLastPara="1" wrap="square" lIns="91425" tIns="91425" rIns="91425" bIns="91425" anchor="t" anchorCtr="0">
            <a:spAutoFit/>
          </a:bodyPr>
          <a:lstStyle/>
          <a:p>
            <a:pPr algn="ctr"/>
            <a:r>
              <a:rPr lang="en" sz="1400" dirty="0">
                <a:latin typeface="Arial" panose="020B0604020202020204" pitchFamily="34" charset="0"/>
                <a:ea typeface="Merriweather"/>
                <a:cs typeface="Arial" panose="020B0604020202020204" pitchFamily="34" charset="0"/>
                <a:sym typeface="Merriweather"/>
              </a:rPr>
              <a:t>Soapstone pipe | </a:t>
            </a:r>
            <a:r>
              <a:rPr lang="en-US" sz="1400" dirty="0">
                <a:latin typeface="Arial" panose="020B0604020202020204" pitchFamily="34" charset="0"/>
                <a:ea typeface="Merriweather"/>
                <a:cs typeface="Arial" panose="020B0604020202020204" pitchFamily="34" charset="0"/>
                <a:sym typeface="Merriweather"/>
              </a:rPr>
              <a:t>T</a:t>
            </a:r>
            <a:r>
              <a:rPr lang="en" sz="1400" dirty="0">
                <a:latin typeface="Arial" panose="020B0604020202020204" pitchFamily="34" charset="0"/>
                <a:ea typeface="Merriweather"/>
                <a:cs typeface="Arial" panose="020B0604020202020204" pitchFamily="34" charset="0"/>
                <a:sym typeface="Merriweather"/>
              </a:rPr>
              <a:t>uckasegee site</a:t>
            </a:r>
          </a:p>
          <a:p>
            <a:pPr algn="ctr"/>
            <a:r>
              <a:rPr lang="en" sz="1400" dirty="0">
                <a:latin typeface="Arial" panose="020B0604020202020204" pitchFamily="34" charset="0"/>
                <a:ea typeface="Merriweather"/>
                <a:cs typeface="Arial" panose="020B0604020202020204" pitchFamily="34" charset="0"/>
                <a:sym typeface="Merriweather"/>
              </a:rPr>
              <a:t>Jackson Co., NC</a:t>
            </a:r>
            <a:endParaRPr sz="1400" dirty="0">
              <a:latin typeface="Arial" panose="020B0604020202020204" pitchFamily="34" charset="0"/>
              <a:cs typeface="Arial" panose="020B0604020202020204" pitchFamily="34" charset="0"/>
            </a:endParaRPr>
          </a:p>
        </p:txBody>
      </p:sp>
      <p:pic>
        <p:nvPicPr>
          <p:cNvPr id="15" name="Google Shape;122;p19">
            <a:extLst>
              <a:ext uri="{FF2B5EF4-FFF2-40B4-BE49-F238E27FC236}">
                <a16:creationId xmlns:a16="http://schemas.microsoft.com/office/drawing/2014/main" id="{02E9E589-F90D-4143-98E9-8D2E128670D7}"/>
              </a:ext>
            </a:extLst>
          </p:cNvPr>
          <p:cNvPicPr preferRelativeResize="0"/>
          <p:nvPr/>
        </p:nvPicPr>
        <p:blipFill>
          <a:blip r:embed="rId6">
            <a:alphaModFix/>
          </a:blip>
          <a:stretch>
            <a:fillRect/>
          </a:stretch>
        </p:blipFill>
        <p:spPr>
          <a:xfrm>
            <a:off x="6492437" y="1542761"/>
            <a:ext cx="2321301" cy="3135900"/>
          </a:xfrm>
          <a:prstGeom prst="rect">
            <a:avLst/>
          </a:prstGeom>
          <a:noFill/>
          <a:ln>
            <a:solidFill>
              <a:srgbClr val="009999"/>
            </a:solidFill>
          </a:ln>
        </p:spPr>
      </p:pic>
      <p:sp>
        <p:nvSpPr>
          <p:cNvPr id="16" name="Google Shape;123;p19">
            <a:extLst>
              <a:ext uri="{FF2B5EF4-FFF2-40B4-BE49-F238E27FC236}">
                <a16:creationId xmlns:a16="http://schemas.microsoft.com/office/drawing/2014/main" id="{E7DDEAC2-42F3-5F49-B4AA-580FB72144B8}"/>
              </a:ext>
            </a:extLst>
          </p:cNvPr>
          <p:cNvSpPr txBox="1"/>
          <p:nvPr/>
        </p:nvSpPr>
        <p:spPr>
          <a:xfrm>
            <a:off x="6295538" y="4704250"/>
            <a:ext cx="2626663" cy="830966"/>
          </a:xfrm>
          <a:prstGeom prst="rect">
            <a:avLst/>
          </a:prstGeom>
          <a:noFill/>
          <a:ln>
            <a:noFill/>
          </a:ln>
        </p:spPr>
        <p:txBody>
          <a:bodyPr spcFirstLastPara="1" wrap="square" lIns="91425" tIns="91425" rIns="91425" bIns="91425" anchor="t" anchorCtr="0">
            <a:spAutoFit/>
          </a:bodyPr>
          <a:lstStyle/>
          <a:p>
            <a:pPr algn="ctr"/>
            <a:r>
              <a:rPr lang="en" sz="1400" dirty="0">
                <a:latin typeface="Arial" panose="020B0604020202020204" pitchFamily="34" charset="0"/>
                <a:ea typeface="Merriweather"/>
                <a:cs typeface="Arial" panose="020B0604020202020204" pitchFamily="34" charset="0"/>
                <a:sym typeface="Merriweather"/>
              </a:rPr>
              <a:t>Hillsboro Simple Stamped jar Edgar Rogers site</a:t>
            </a:r>
          </a:p>
          <a:p>
            <a:pPr algn="ctr"/>
            <a:r>
              <a:rPr lang="en" sz="1400" dirty="0">
                <a:latin typeface="Arial" panose="020B0604020202020204" pitchFamily="34" charset="0"/>
                <a:ea typeface="Merriweather"/>
                <a:cs typeface="Arial" panose="020B0604020202020204" pitchFamily="34" charset="0"/>
                <a:sym typeface="Merriweather"/>
              </a:rPr>
              <a:t>Alamance Co., NC</a:t>
            </a:r>
            <a:endParaRPr sz="1400" dirty="0">
              <a:latin typeface="Arial" panose="020B0604020202020204" pitchFamily="34" charset="0"/>
              <a:cs typeface="Arial" panose="020B0604020202020204" pitchFamily="34" charset="0"/>
            </a:endParaRPr>
          </a:p>
        </p:txBody>
      </p:sp>
      <p:pic>
        <p:nvPicPr>
          <p:cNvPr id="17" name="Picture 16" descr="A picture containing text, sky&#10;&#10;Description automatically generated">
            <a:extLst>
              <a:ext uri="{FF2B5EF4-FFF2-40B4-BE49-F238E27FC236}">
                <a16:creationId xmlns:a16="http://schemas.microsoft.com/office/drawing/2014/main" id="{221C61BB-321B-3346-A4BD-AE243F901FA3}"/>
              </a:ext>
            </a:extLst>
          </p:cNvPr>
          <p:cNvPicPr>
            <a:picLocks noChangeAspect="1"/>
          </p:cNvPicPr>
          <p:nvPr/>
        </p:nvPicPr>
        <p:blipFill rotWithShape="1">
          <a:blip r:embed="rId7"/>
          <a:srcRect t="7827"/>
          <a:stretch/>
        </p:blipFill>
        <p:spPr>
          <a:xfrm>
            <a:off x="365168" y="3155135"/>
            <a:ext cx="2208702" cy="1958155"/>
          </a:xfrm>
          <a:prstGeom prst="rect">
            <a:avLst/>
          </a:prstGeom>
          <a:ln>
            <a:solidFill>
              <a:srgbClr val="009999"/>
            </a:solidFill>
          </a:ln>
        </p:spPr>
      </p:pic>
      <p:sp>
        <p:nvSpPr>
          <p:cNvPr id="19" name="TextBox 18">
            <a:extLst>
              <a:ext uri="{FF2B5EF4-FFF2-40B4-BE49-F238E27FC236}">
                <a16:creationId xmlns:a16="http://schemas.microsoft.com/office/drawing/2014/main" id="{A5214326-3156-4CAD-A4CB-047A49FBDB0A}"/>
              </a:ext>
            </a:extLst>
          </p:cNvPr>
          <p:cNvSpPr txBox="1"/>
          <p:nvPr/>
        </p:nvSpPr>
        <p:spPr>
          <a:xfrm>
            <a:off x="181375" y="1583763"/>
            <a:ext cx="6298098"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Semi-sedentary to sedentary villages</a:t>
            </a:r>
          </a:p>
          <a:p>
            <a:pPr marL="285750" indent="-285750">
              <a:buFont typeface="Arial" panose="020B0604020202020204" pitchFamily="34" charset="0"/>
              <a:buChar char="•"/>
            </a:pPr>
            <a:r>
              <a:rPr lang="en-US" sz="2000" dirty="0"/>
              <a:t>Horticulture</a:t>
            </a:r>
          </a:p>
          <a:p>
            <a:pPr marL="285750" indent="-285750">
              <a:buFont typeface="Arial" panose="020B0604020202020204" pitchFamily="34" charset="0"/>
              <a:buChar char="•"/>
            </a:pPr>
            <a:r>
              <a:rPr lang="en-US" sz="2000" dirty="0"/>
              <a:t>Pottery-making</a:t>
            </a:r>
          </a:p>
          <a:p>
            <a:pPr marL="285750" indent="-285750">
              <a:buFont typeface="Arial" panose="020B0604020202020204" pitchFamily="34" charset="0"/>
              <a:buChar char="•"/>
            </a:pPr>
            <a:r>
              <a:rPr lang="en-US" sz="2000" dirty="0"/>
              <a:t>Bow &amp; arrow</a:t>
            </a:r>
          </a:p>
        </p:txBody>
      </p:sp>
      <p:sp>
        <p:nvSpPr>
          <p:cNvPr id="18" name="TextBox 17">
            <a:extLst>
              <a:ext uri="{FF2B5EF4-FFF2-40B4-BE49-F238E27FC236}">
                <a16:creationId xmlns:a16="http://schemas.microsoft.com/office/drawing/2014/main" id="{083286AB-B746-F8D5-7BCB-2DB976C189F4}"/>
              </a:ext>
            </a:extLst>
          </p:cNvPr>
          <p:cNvSpPr txBox="1"/>
          <p:nvPr/>
        </p:nvSpPr>
        <p:spPr>
          <a:xfrm>
            <a:off x="279997" y="4877610"/>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31.</a:t>
            </a:r>
          </a:p>
        </p:txBody>
      </p:sp>
      <p:sp>
        <p:nvSpPr>
          <p:cNvPr id="20" name="TextBox 19">
            <a:extLst>
              <a:ext uri="{FF2B5EF4-FFF2-40B4-BE49-F238E27FC236}">
                <a16:creationId xmlns:a16="http://schemas.microsoft.com/office/drawing/2014/main" id="{8196C72F-641E-6500-9E7B-4CA500E8727D}"/>
              </a:ext>
            </a:extLst>
          </p:cNvPr>
          <p:cNvSpPr txBox="1"/>
          <p:nvPr/>
        </p:nvSpPr>
        <p:spPr>
          <a:xfrm>
            <a:off x="3237764" y="4850693"/>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bg1"/>
                </a:solidFill>
              </a:rPr>
              <a:t>Figure 32.</a:t>
            </a:r>
          </a:p>
        </p:txBody>
      </p:sp>
      <p:sp>
        <p:nvSpPr>
          <p:cNvPr id="22" name="TextBox 21">
            <a:extLst>
              <a:ext uri="{FF2B5EF4-FFF2-40B4-BE49-F238E27FC236}">
                <a16:creationId xmlns:a16="http://schemas.microsoft.com/office/drawing/2014/main" id="{47B0EB61-843B-3803-A812-B571FF2D9A9F}"/>
              </a:ext>
            </a:extLst>
          </p:cNvPr>
          <p:cNvSpPr txBox="1"/>
          <p:nvPr/>
        </p:nvSpPr>
        <p:spPr>
          <a:xfrm>
            <a:off x="6403585" y="4445234"/>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bg1"/>
                </a:solidFill>
              </a:rPr>
              <a:t>Figure 33.</a:t>
            </a:r>
          </a:p>
        </p:txBody>
      </p:sp>
    </p:spTree>
    <p:extLst>
      <p:ext uri="{BB962C8B-B14F-4D97-AF65-F5344CB8AC3E}">
        <p14:creationId xmlns:p14="http://schemas.microsoft.com/office/powerpoint/2010/main" val="2452876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sp>
        <p:nvSpPr>
          <p:cNvPr id="4" name="TextBox 3">
            <a:extLst>
              <a:ext uri="{FF2B5EF4-FFF2-40B4-BE49-F238E27FC236}">
                <a16:creationId xmlns:a16="http://schemas.microsoft.com/office/drawing/2014/main" id="{702156E9-5C1A-4576-A8A8-1B985C1EFF4C}"/>
              </a:ext>
            </a:extLst>
          </p:cNvPr>
          <p:cNvSpPr txBox="1"/>
          <p:nvPr/>
        </p:nvSpPr>
        <p:spPr>
          <a:xfrm>
            <a:off x="0" y="5574268"/>
            <a:ext cx="3149837" cy="369332"/>
          </a:xfrm>
          <a:prstGeom prst="rect">
            <a:avLst/>
          </a:prstGeom>
          <a:noFill/>
        </p:spPr>
        <p:txBody>
          <a:bodyPr wrap="none" rtlCol="0">
            <a:spAutoFit/>
          </a:bodyPr>
          <a:lstStyle/>
          <a:p>
            <a:r>
              <a:rPr lang="en-US" dirty="0">
                <a:solidFill>
                  <a:schemeClr val="bg1"/>
                </a:solidFill>
              </a:rPr>
              <a:t>https://ancientnc.web.unc.edu</a:t>
            </a:r>
          </a:p>
        </p:txBody>
      </p:sp>
      <p:sp>
        <p:nvSpPr>
          <p:cNvPr id="10" name="Rectangle 9">
            <a:extLst>
              <a:ext uri="{FF2B5EF4-FFF2-40B4-BE49-F238E27FC236}">
                <a16:creationId xmlns:a16="http://schemas.microsoft.com/office/drawing/2014/main" id="{DB75D622-00EC-6A4D-B699-36455CFEAADA}"/>
              </a:ext>
            </a:extLst>
          </p:cNvPr>
          <p:cNvSpPr/>
          <p:nvPr/>
        </p:nvSpPr>
        <p:spPr>
          <a:xfrm>
            <a:off x="2415523" y="3605366"/>
            <a:ext cx="1468628" cy="1662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B74197-9624-604F-8AD1-018580A778DD}"/>
              </a:ext>
            </a:extLst>
          </p:cNvPr>
          <p:cNvSpPr/>
          <p:nvPr/>
        </p:nvSpPr>
        <p:spPr>
          <a:xfrm>
            <a:off x="3419065" y="4494713"/>
            <a:ext cx="1038201" cy="627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9777E4F-AC91-344B-AC92-406F5B94BCCE}"/>
              </a:ext>
            </a:extLst>
          </p:cNvPr>
          <p:cNvSpPr txBox="1"/>
          <p:nvPr/>
        </p:nvSpPr>
        <p:spPr>
          <a:xfrm>
            <a:off x="181717" y="929146"/>
            <a:ext cx="5691848" cy="584775"/>
          </a:xfrm>
          <a:prstGeom prst="rect">
            <a:avLst/>
          </a:prstGeom>
          <a:noFill/>
        </p:spPr>
        <p:txBody>
          <a:bodyPr wrap="square" rtlCol="0">
            <a:spAutoFit/>
          </a:bodyPr>
          <a:lstStyle/>
          <a:p>
            <a:r>
              <a:rPr lang="en-US" sz="3200" b="1" dirty="0">
                <a:solidFill>
                  <a:srgbClr val="009999"/>
                </a:solidFill>
              </a:rPr>
              <a:t>Mississippian (AD 1000 - 1700)</a:t>
            </a:r>
          </a:p>
        </p:txBody>
      </p:sp>
      <p:pic>
        <p:nvPicPr>
          <p:cNvPr id="14" name="Google Shape;134;p20">
            <a:extLst>
              <a:ext uri="{FF2B5EF4-FFF2-40B4-BE49-F238E27FC236}">
                <a16:creationId xmlns:a16="http://schemas.microsoft.com/office/drawing/2014/main" id="{D268B119-A2BD-D948-97AE-4B6E124D6766}"/>
              </a:ext>
            </a:extLst>
          </p:cNvPr>
          <p:cNvPicPr preferRelativeResize="0"/>
          <p:nvPr/>
        </p:nvPicPr>
        <p:blipFill>
          <a:blip r:embed="rId5">
            <a:alphaModFix/>
          </a:blip>
          <a:stretch>
            <a:fillRect/>
          </a:stretch>
        </p:blipFill>
        <p:spPr>
          <a:xfrm>
            <a:off x="3983920" y="3199680"/>
            <a:ext cx="2367570" cy="1803479"/>
          </a:xfrm>
          <a:prstGeom prst="rect">
            <a:avLst/>
          </a:prstGeom>
          <a:noFill/>
          <a:ln>
            <a:solidFill>
              <a:srgbClr val="009999"/>
            </a:solidFill>
          </a:ln>
        </p:spPr>
      </p:pic>
      <p:sp>
        <p:nvSpPr>
          <p:cNvPr id="15" name="Google Shape;135;p20">
            <a:extLst>
              <a:ext uri="{FF2B5EF4-FFF2-40B4-BE49-F238E27FC236}">
                <a16:creationId xmlns:a16="http://schemas.microsoft.com/office/drawing/2014/main" id="{E447C228-DEB6-1B4E-8531-9139A204F809}"/>
              </a:ext>
            </a:extLst>
          </p:cNvPr>
          <p:cNvSpPr txBox="1"/>
          <p:nvPr/>
        </p:nvSpPr>
        <p:spPr>
          <a:xfrm>
            <a:off x="3997565" y="5010081"/>
            <a:ext cx="2367571" cy="830966"/>
          </a:xfrm>
          <a:prstGeom prst="rect">
            <a:avLst/>
          </a:prstGeom>
          <a:noFill/>
          <a:ln>
            <a:noFill/>
          </a:ln>
        </p:spPr>
        <p:txBody>
          <a:bodyPr spcFirstLastPara="1" wrap="square" lIns="91425" tIns="91425" rIns="91425" bIns="91425" anchor="t" anchorCtr="0">
            <a:spAutoFit/>
          </a:bodyPr>
          <a:lstStyle/>
          <a:p>
            <a:pPr algn="ctr"/>
            <a:r>
              <a:rPr lang="en" sz="1400" dirty="0">
                <a:latin typeface="Arial" panose="020B0604020202020204" pitchFamily="34" charset="0"/>
                <a:ea typeface="Merriweather"/>
                <a:cs typeface="Arial" panose="020B0604020202020204" pitchFamily="34" charset="0"/>
                <a:sym typeface="Merriweather"/>
              </a:rPr>
              <a:t>Clay animal effigy Warren Wilson site </a:t>
            </a:r>
          </a:p>
          <a:p>
            <a:pPr algn="ctr"/>
            <a:r>
              <a:rPr lang="en" sz="1400" dirty="0">
                <a:latin typeface="Arial" panose="020B0604020202020204" pitchFamily="34" charset="0"/>
                <a:ea typeface="Merriweather"/>
                <a:cs typeface="Arial" panose="020B0604020202020204" pitchFamily="34" charset="0"/>
                <a:sym typeface="Merriweather"/>
              </a:rPr>
              <a:t>Buncombe Co., NC</a:t>
            </a:r>
            <a:endParaRPr sz="1400" dirty="0">
              <a:latin typeface="Arial" panose="020B0604020202020204" pitchFamily="34" charset="0"/>
              <a:cs typeface="Arial" panose="020B0604020202020204" pitchFamily="34" charset="0"/>
            </a:endParaRPr>
          </a:p>
        </p:txBody>
      </p:sp>
      <p:pic>
        <p:nvPicPr>
          <p:cNvPr id="16" name="Google Shape;136;p20">
            <a:extLst>
              <a:ext uri="{FF2B5EF4-FFF2-40B4-BE49-F238E27FC236}">
                <a16:creationId xmlns:a16="http://schemas.microsoft.com/office/drawing/2014/main" id="{E106364D-5349-5645-A47A-3D5B16F5DB9B}"/>
              </a:ext>
            </a:extLst>
          </p:cNvPr>
          <p:cNvPicPr preferRelativeResize="0"/>
          <p:nvPr/>
        </p:nvPicPr>
        <p:blipFill>
          <a:blip r:embed="rId6">
            <a:alphaModFix/>
          </a:blip>
          <a:stretch>
            <a:fillRect/>
          </a:stretch>
        </p:blipFill>
        <p:spPr>
          <a:xfrm>
            <a:off x="6651862" y="1971305"/>
            <a:ext cx="2367571" cy="3022914"/>
          </a:xfrm>
          <a:prstGeom prst="rect">
            <a:avLst/>
          </a:prstGeom>
          <a:noFill/>
          <a:ln>
            <a:solidFill>
              <a:srgbClr val="009999"/>
            </a:solidFill>
          </a:ln>
        </p:spPr>
      </p:pic>
      <p:sp>
        <p:nvSpPr>
          <p:cNvPr id="17" name="Google Shape;137;p20">
            <a:extLst>
              <a:ext uri="{FF2B5EF4-FFF2-40B4-BE49-F238E27FC236}">
                <a16:creationId xmlns:a16="http://schemas.microsoft.com/office/drawing/2014/main" id="{08DD8BF3-19AE-E340-AC9C-5D6BCA182971}"/>
              </a:ext>
            </a:extLst>
          </p:cNvPr>
          <p:cNvSpPr txBox="1"/>
          <p:nvPr/>
        </p:nvSpPr>
        <p:spPr>
          <a:xfrm>
            <a:off x="6671350" y="5003159"/>
            <a:ext cx="2387754" cy="830966"/>
          </a:xfrm>
          <a:prstGeom prst="rect">
            <a:avLst/>
          </a:prstGeom>
          <a:noFill/>
          <a:ln>
            <a:noFill/>
          </a:ln>
        </p:spPr>
        <p:txBody>
          <a:bodyPr spcFirstLastPara="1" wrap="square" lIns="91425" tIns="91425" rIns="91425" bIns="91425" anchor="t" anchorCtr="0">
            <a:spAutoFit/>
          </a:bodyPr>
          <a:lstStyle/>
          <a:p>
            <a:pPr algn="ctr"/>
            <a:r>
              <a:rPr lang="en" sz="1400" dirty="0">
                <a:latin typeface="Arial" panose="020B0604020202020204" pitchFamily="34" charset="0"/>
                <a:ea typeface="Merriweather"/>
                <a:cs typeface="Arial" panose="020B0604020202020204" pitchFamily="34" charset="0"/>
                <a:sym typeface="Merriweather"/>
              </a:rPr>
              <a:t>Pee Dee Complicated Stamped jar | </a:t>
            </a:r>
            <a:r>
              <a:rPr lang="en-US" sz="1400" dirty="0">
                <a:latin typeface="Arial" panose="020B0604020202020204" pitchFamily="34" charset="0"/>
                <a:ea typeface="Merriweather"/>
                <a:cs typeface="Arial" panose="020B0604020202020204" pitchFamily="34" charset="0"/>
                <a:sym typeface="Merriweather"/>
              </a:rPr>
              <a:t>L</a:t>
            </a:r>
            <a:r>
              <a:rPr lang="en" sz="1400" dirty="0">
                <a:latin typeface="Arial" panose="020B0604020202020204" pitchFamily="34" charset="0"/>
                <a:ea typeface="Merriweather"/>
                <a:cs typeface="Arial" panose="020B0604020202020204" pitchFamily="34" charset="0"/>
                <a:sym typeface="Merriweather"/>
              </a:rPr>
              <a:t>eak site Richmond Co., NC</a:t>
            </a:r>
            <a:endParaRPr sz="14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612DB404-7B36-C94A-9C75-27F7D90D737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4567" y="3031112"/>
            <a:ext cx="3617785" cy="2713339"/>
          </a:xfrm>
          <a:prstGeom prst="rect">
            <a:avLst/>
          </a:prstGeom>
          <a:ln>
            <a:solidFill>
              <a:srgbClr val="009999"/>
            </a:solidFill>
          </a:ln>
        </p:spPr>
      </p:pic>
      <p:sp>
        <p:nvSpPr>
          <p:cNvPr id="20" name="TextBox 19">
            <a:extLst>
              <a:ext uri="{FF2B5EF4-FFF2-40B4-BE49-F238E27FC236}">
                <a16:creationId xmlns:a16="http://schemas.microsoft.com/office/drawing/2014/main" id="{F896317E-5420-492A-BE3A-7015BE489936}"/>
              </a:ext>
            </a:extLst>
          </p:cNvPr>
          <p:cNvSpPr txBox="1"/>
          <p:nvPr/>
        </p:nvSpPr>
        <p:spPr>
          <a:xfrm>
            <a:off x="181375" y="1583763"/>
            <a:ext cx="6298098"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Politically complex cultures</a:t>
            </a:r>
          </a:p>
          <a:p>
            <a:pPr marL="285750" indent="-285750">
              <a:buFont typeface="Arial" panose="020B0604020202020204" pitchFamily="34" charset="0"/>
              <a:buChar char="•"/>
            </a:pPr>
            <a:r>
              <a:rPr lang="en-US" sz="2000" dirty="0"/>
              <a:t>Earthen mound construction</a:t>
            </a:r>
          </a:p>
          <a:p>
            <a:pPr marL="285750" indent="-285750">
              <a:buFont typeface="Arial" panose="020B0604020202020204" pitchFamily="34" charset="0"/>
              <a:buChar char="•"/>
            </a:pPr>
            <a:r>
              <a:rPr lang="en-US" sz="2000" dirty="0"/>
              <a:t>Agricultural economies</a:t>
            </a:r>
          </a:p>
          <a:p>
            <a:pPr marL="285750" indent="-285750">
              <a:buFont typeface="Arial" panose="020B0604020202020204" pitchFamily="34" charset="0"/>
              <a:buChar char="•"/>
            </a:pPr>
            <a:r>
              <a:rPr lang="en-US" sz="2000" dirty="0"/>
              <a:t>Western North Carolina and Southern Piedmont</a:t>
            </a:r>
          </a:p>
        </p:txBody>
      </p:sp>
      <p:sp>
        <p:nvSpPr>
          <p:cNvPr id="19" name="TextBox 18">
            <a:extLst>
              <a:ext uri="{FF2B5EF4-FFF2-40B4-BE49-F238E27FC236}">
                <a16:creationId xmlns:a16="http://schemas.microsoft.com/office/drawing/2014/main" id="{97E3B98B-2B50-F212-2077-3C7B96F95E71}"/>
              </a:ext>
            </a:extLst>
          </p:cNvPr>
          <p:cNvSpPr txBox="1"/>
          <p:nvPr/>
        </p:nvSpPr>
        <p:spPr>
          <a:xfrm>
            <a:off x="125834" y="5498230"/>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34.</a:t>
            </a:r>
          </a:p>
        </p:txBody>
      </p:sp>
      <p:sp>
        <p:nvSpPr>
          <p:cNvPr id="21" name="TextBox 20">
            <a:extLst>
              <a:ext uri="{FF2B5EF4-FFF2-40B4-BE49-F238E27FC236}">
                <a16:creationId xmlns:a16="http://schemas.microsoft.com/office/drawing/2014/main" id="{C6C7906E-CA59-FC34-19B9-36113B139D14}"/>
              </a:ext>
            </a:extLst>
          </p:cNvPr>
          <p:cNvSpPr txBox="1"/>
          <p:nvPr/>
        </p:nvSpPr>
        <p:spPr>
          <a:xfrm>
            <a:off x="3933302" y="4773399"/>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35.</a:t>
            </a:r>
          </a:p>
        </p:txBody>
      </p:sp>
      <p:sp>
        <p:nvSpPr>
          <p:cNvPr id="22" name="TextBox 21">
            <a:extLst>
              <a:ext uri="{FF2B5EF4-FFF2-40B4-BE49-F238E27FC236}">
                <a16:creationId xmlns:a16="http://schemas.microsoft.com/office/drawing/2014/main" id="{C46FDB9B-E60B-13DC-0878-EC0B8A396F3D}"/>
              </a:ext>
            </a:extLst>
          </p:cNvPr>
          <p:cNvSpPr txBox="1"/>
          <p:nvPr/>
        </p:nvSpPr>
        <p:spPr>
          <a:xfrm>
            <a:off x="6651862" y="4768068"/>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bg1"/>
                </a:solidFill>
              </a:rPr>
              <a:t>Figure 36.</a:t>
            </a:r>
          </a:p>
        </p:txBody>
      </p:sp>
    </p:spTree>
    <p:extLst>
      <p:ext uri="{BB962C8B-B14F-4D97-AF65-F5344CB8AC3E}">
        <p14:creationId xmlns:p14="http://schemas.microsoft.com/office/powerpoint/2010/main" val="2572566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24856"/>
          <a:stretch/>
        </p:blipFill>
        <p:spPr>
          <a:xfrm>
            <a:off x="0" y="6170888"/>
            <a:ext cx="9144000" cy="687112"/>
          </a:xfrm>
          <a:prstGeom prst="rect">
            <a:avLst/>
          </a:prstGeom>
        </p:spPr>
      </p:pic>
      <p:sp>
        <p:nvSpPr>
          <p:cNvPr id="4" name="TextBox 3">
            <a:extLst>
              <a:ext uri="{FF2B5EF4-FFF2-40B4-BE49-F238E27FC236}">
                <a16:creationId xmlns:a16="http://schemas.microsoft.com/office/drawing/2014/main" id="{702156E9-5C1A-4576-A8A8-1B985C1EFF4C}"/>
              </a:ext>
            </a:extLst>
          </p:cNvPr>
          <p:cNvSpPr txBox="1"/>
          <p:nvPr/>
        </p:nvSpPr>
        <p:spPr>
          <a:xfrm>
            <a:off x="0" y="5574268"/>
            <a:ext cx="3149837" cy="369332"/>
          </a:xfrm>
          <a:prstGeom prst="rect">
            <a:avLst/>
          </a:prstGeom>
          <a:noFill/>
        </p:spPr>
        <p:txBody>
          <a:bodyPr wrap="none" rtlCol="0">
            <a:spAutoFit/>
          </a:bodyPr>
          <a:lstStyle/>
          <a:p>
            <a:r>
              <a:rPr lang="en-US" dirty="0">
                <a:solidFill>
                  <a:schemeClr val="bg1"/>
                </a:solidFill>
              </a:rPr>
              <a:t>https://ancientnc.web.unc.edu</a:t>
            </a:r>
          </a:p>
        </p:txBody>
      </p:sp>
      <p:sp>
        <p:nvSpPr>
          <p:cNvPr id="10" name="Rectangle 9">
            <a:extLst>
              <a:ext uri="{FF2B5EF4-FFF2-40B4-BE49-F238E27FC236}">
                <a16:creationId xmlns:a16="http://schemas.microsoft.com/office/drawing/2014/main" id="{DB75D622-00EC-6A4D-B699-36455CFEAADA}"/>
              </a:ext>
            </a:extLst>
          </p:cNvPr>
          <p:cNvSpPr/>
          <p:nvPr/>
        </p:nvSpPr>
        <p:spPr>
          <a:xfrm>
            <a:off x="2415523" y="3605366"/>
            <a:ext cx="1468628" cy="1662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B74197-9624-604F-8AD1-018580A778DD}"/>
              </a:ext>
            </a:extLst>
          </p:cNvPr>
          <p:cNvSpPr/>
          <p:nvPr/>
        </p:nvSpPr>
        <p:spPr>
          <a:xfrm>
            <a:off x="3419065" y="4494713"/>
            <a:ext cx="1038201" cy="627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44CF48-5590-9941-850D-77B756057EA0}"/>
              </a:ext>
            </a:extLst>
          </p:cNvPr>
          <p:cNvSpPr txBox="1"/>
          <p:nvPr/>
        </p:nvSpPr>
        <p:spPr>
          <a:xfrm>
            <a:off x="171107" y="947688"/>
            <a:ext cx="5991597" cy="523220"/>
          </a:xfrm>
          <a:prstGeom prst="rect">
            <a:avLst/>
          </a:prstGeom>
          <a:noFill/>
        </p:spPr>
        <p:txBody>
          <a:bodyPr wrap="square" rtlCol="0">
            <a:spAutoFit/>
          </a:bodyPr>
          <a:lstStyle/>
          <a:p>
            <a:r>
              <a:rPr lang="en-US" sz="2800" b="1" dirty="0">
                <a:solidFill>
                  <a:srgbClr val="009999"/>
                </a:solidFill>
              </a:rPr>
              <a:t>Contact &amp; Historic (AD 1540 – c. 1850)</a:t>
            </a:r>
          </a:p>
        </p:txBody>
      </p:sp>
      <p:sp>
        <p:nvSpPr>
          <p:cNvPr id="9" name="Google Shape;147;p21">
            <a:extLst>
              <a:ext uri="{FF2B5EF4-FFF2-40B4-BE49-F238E27FC236}">
                <a16:creationId xmlns:a16="http://schemas.microsoft.com/office/drawing/2014/main" id="{786ECD05-3DD2-6D41-9250-21A2869F0E2E}"/>
              </a:ext>
            </a:extLst>
          </p:cNvPr>
          <p:cNvSpPr txBox="1"/>
          <p:nvPr/>
        </p:nvSpPr>
        <p:spPr>
          <a:xfrm>
            <a:off x="0" y="5545946"/>
            <a:ext cx="3196182" cy="615523"/>
          </a:xfrm>
          <a:prstGeom prst="rect">
            <a:avLst/>
          </a:prstGeom>
          <a:noFill/>
          <a:ln>
            <a:noFill/>
          </a:ln>
        </p:spPr>
        <p:txBody>
          <a:bodyPr spcFirstLastPara="1" wrap="square" lIns="91425" tIns="91425" rIns="91425" bIns="91425" anchor="t" anchorCtr="0">
            <a:spAutoFit/>
          </a:bodyPr>
          <a:lstStyle/>
          <a:p>
            <a:pPr algn="ctr"/>
            <a:r>
              <a:rPr lang="en" sz="1400" dirty="0">
                <a:latin typeface="Arial" panose="020B0604020202020204" pitchFamily="34" charset="0"/>
                <a:ea typeface="Merriweather"/>
                <a:cs typeface="Arial" panose="020B0604020202020204" pitchFamily="34" charset="0"/>
                <a:sym typeface="Merriweather"/>
              </a:rPr>
              <a:t>Late 19</a:t>
            </a:r>
            <a:r>
              <a:rPr lang="en" sz="1400" baseline="30000" dirty="0">
                <a:latin typeface="Arial" panose="020B0604020202020204" pitchFamily="34" charset="0"/>
                <a:ea typeface="Merriweather"/>
                <a:cs typeface="Arial" panose="020B0604020202020204" pitchFamily="34" charset="0"/>
                <a:sym typeface="Merriweather"/>
              </a:rPr>
              <a:t>th</a:t>
            </a:r>
            <a:r>
              <a:rPr lang="en" sz="1400" dirty="0">
                <a:latin typeface="Arial" panose="020B0604020202020204" pitchFamily="34" charset="0"/>
                <a:ea typeface="Merriweather"/>
                <a:cs typeface="Arial" panose="020B0604020202020204" pitchFamily="34" charset="0"/>
                <a:sym typeface="Merriweather"/>
              </a:rPr>
              <a:t> century Catawba burnished bowl | Swain Co., NC</a:t>
            </a:r>
            <a:endParaRPr sz="1400" dirty="0">
              <a:latin typeface="Arial" panose="020B0604020202020204" pitchFamily="34" charset="0"/>
              <a:cs typeface="Arial" panose="020B0604020202020204" pitchFamily="34" charset="0"/>
            </a:endParaRPr>
          </a:p>
        </p:txBody>
      </p:sp>
      <p:sp>
        <p:nvSpPr>
          <p:cNvPr id="12" name="Google Shape;148;p21">
            <a:extLst>
              <a:ext uri="{FF2B5EF4-FFF2-40B4-BE49-F238E27FC236}">
                <a16:creationId xmlns:a16="http://schemas.microsoft.com/office/drawing/2014/main" id="{832B57EB-7C06-AB4A-8CFF-C9C3CFC71724}"/>
              </a:ext>
            </a:extLst>
          </p:cNvPr>
          <p:cNvSpPr txBox="1"/>
          <p:nvPr/>
        </p:nvSpPr>
        <p:spPr>
          <a:xfrm>
            <a:off x="6286045" y="5552531"/>
            <a:ext cx="2694900" cy="615523"/>
          </a:xfrm>
          <a:prstGeom prst="rect">
            <a:avLst/>
          </a:prstGeom>
          <a:noFill/>
          <a:ln>
            <a:noFill/>
          </a:ln>
        </p:spPr>
        <p:txBody>
          <a:bodyPr spcFirstLastPara="1" wrap="square" lIns="91425" tIns="91425" rIns="91425" bIns="91425" anchor="t" anchorCtr="0">
            <a:spAutoFit/>
          </a:bodyPr>
          <a:lstStyle/>
          <a:p>
            <a:pPr algn="ctr"/>
            <a:r>
              <a:rPr lang="en" sz="1400" dirty="0">
                <a:latin typeface="Arial" panose="020B0604020202020204" pitchFamily="34" charset="0"/>
                <a:ea typeface="Merriweather"/>
                <a:cs typeface="Arial" panose="020B0604020202020204" pitchFamily="34" charset="0"/>
                <a:sym typeface="Merriweather"/>
              </a:rPr>
              <a:t>Scissors | Fredricks site Orange Co., NC</a:t>
            </a:r>
            <a:endParaRPr sz="1400" dirty="0">
              <a:latin typeface="Arial" panose="020B0604020202020204" pitchFamily="34" charset="0"/>
              <a:cs typeface="Arial" panose="020B0604020202020204" pitchFamily="34" charset="0"/>
            </a:endParaRPr>
          </a:p>
        </p:txBody>
      </p:sp>
      <p:pic>
        <p:nvPicPr>
          <p:cNvPr id="13" name="Google Shape;149;p21">
            <a:extLst>
              <a:ext uri="{FF2B5EF4-FFF2-40B4-BE49-F238E27FC236}">
                <a16:creationId xmlns:a16="http://schemas.microsoft.com/office/drawing/2014/main" id="{8D464114-F0D7-4F4B-8425-9A9E61AC4303}"/>
              </a:ext>
            </a:extLst>
          </p:cNvPr>
          <p:cNvPicPr preferRelativeResize="0"/>
          <p:nvPr/>
        </p:nvPicPr>
        <p:blipFill>
          <a:blip r:embed="rId5">
            <a:alphaModFix/>
          </a:blip>
          <a:stretch>
            <a:fillRect/>
          </a:stretch>
        </p:blipFill>
        <p:spPr>
          <a:xfrm>
            <a:off x="6293900" y="4086078"/>
            <a:ext cx="2687045" cy="1466850"/>
          </a:xfrm>
          <a:prstGeom prst="rect">
            <a:avLst/>
          </a:prstGeom>
          <a:noFill/>
          <a:ln>
            <a:solidFill>
              <a:srgbClr val="009999"/>
            </a:solidFill>
          </a:ln>
        </p:spPr>
      </p:pic>
      <p:sp>
        <p:nvSpPr>
          <p:cNvPr id="14" name="Google Shape;151;p21">
            <a:extLst>
              <a:ext uri="{FF2B5EF4-FFF2-40B4-BE49-F238E27FC236}">
                <a16:creationId xmlns:a16="http://schemas.microsoft.com/office/drawing/2014/main" id="{9631C5A4-ACDC-9D40-819E-E7435C840730}"/>
              </a:ext>
            </a:extLst>
          </p:cNvPr>
          <p:cNvSpPr txBox="1"/>
          <p:nvPr/>
        </p:nvSpPr>
        <p:spPr>
          <a:xfrm>
            <a:off x="3149836" y="5558625"/>
            <a:ext cx="3012868" cy="615523"/>
          </a:xfrm>
          <a:prstGeom prst="rect">
            <a:avLst/>
          </a:prstGeom>
          <a:noFill/>
          <a:ln>
            <a:noFill/>
          </a:ln>
        </p:spPr>
        <p:txBody>
          <a:bodyPr spcFirstLastPara="1" wrap="square" lIns="91425" tIns="91425" rIns="91425" bIns="91425" anchor="t" anchorCtr="0">
            <a:spAutoFit/>
          </a:bodyPr>
          <a:lstStyle/>
          <a:p>
            <a:pPr algn="ctr"/>
            <a:r>
              <a:rPr lang="en" sz="1400" dirty="0">
                <a:latin typeface="Arial" panose="020B0604020202020204" pitchFamily="34" charset="0"/>
                <a:ea typeface="Merriweather"/>
                <a:cs typeface="Arial" panose="020B0604020202020204" pitchFamily="34" charset="0"/>
                <a:sym typeface="Merriweather"/>
              </a:rPr>
              <a:t>Copper bells </a:t>
            </a:r>
            <a:r>
              <a:rPr lang="en-US" sz="1400" dirty="0">
                <a:latin typeface="Arial" panose="020B0604020202020204" pitchFamily="34" charset="0"/>
                <a:ea typeface="Merriweather"/>
                <a:cs typeface="Arial" panose="020B0604020202020204" pitchFamily="34" charset="0"/>
                <a:sym typeface="Merriweather"/>
              </a:rPr>
              <a:t>| </a:t>
            </a:r>
            <a:r>
              <a:rPr lang="en" sz="1400" dirty="0">
                <a:latin typeface="Arial" panose="020B0604020202020204" pitchFamily="34" charset="0"/>
                <a:ea typeface="Merriweather"/>
                <a:cs typeface="Arial" panose="020B0604020202020204" pitchFamily="34" charset="0"/>
                <a:sym typeface="Merriweather"/>
              </a:rPr>
              <a:t>Mitchum site Chatham Co., NC</a:t>
            </a:r>
            <a:endParaRPr sz="1400" dirty="0">
              <a:latin typeface="Arial" panose="020B0604020202020204" pitchFamily="34" charset="0"/>
              <a:cs typeface="Arial" panose="020B0604020202020204" pitchFamily="34" charset="0"/>
            </a:endParaRPr>
          </a:p>
        </p:txBody>
      </p:sp>
      <p:pic>
        <p:nvPicPr>
          <p:cNvPr id="15" name="Google Shape;154;p21">
            <a:extLst>
              <a:ext uri="{FF2B5EF4-FFF2-40B4-BE49-F238E27FC236}">
                <a16:creationId xmlns:a16="http://schemas.microsoft.com/office/drawing/2014/main" id="{49A878BA-D7B7-CF4B-9E68-5D3DDD1299DA}"/>
              </a:ext>
            </a:extLst>
          </p:cNvPr>
          <p:cNvPicPr preferRelativeResize="0"/>
          <p:nvPr/>
        </p:nvPicPr>
        <p:blipFill>
          <a:blip r:embed="rId6">
            <a:alphaModFix/>
          </a:blip>
          <a:stretch>
            <a:fillRect/>
          </a:stretch>
        </p:blipFill>
        <p:spPr>
          <a:xfrm>
            <a:off x="6162704" y="1382325"/>
            <a:ext cx="2818240" cy="1728375"/>
          </a:xfrm>
          <a:prstGeom prst="rect">
            <a:avLst/>
          </a:prstGeom>
          <a:noFill/>
          <a:ln>
            <a:solidFill>
              <a:srgbClr val="009999"/>
            </a:solidFill>
          </a:ln>
        </p:spPr>
      </p:pic>
      <p:sp>
        <p:nvSpPr>
          <p:cNvPr id="16" name="Google Shape;155;p21">
            <a:extLst>
              <a:ext uri="{FF2B5EF4-FFF2-40B4-BE49-F238E27FC236}">
                <a16:creationId xmlns:a16="http://schemas.microsoft.com/office/drawing/2014/main" id="{8715A06E-90D6-AF41-8597-183BE664F923}"/>
              </a:ext>
            </a:extLst>
          </p:cNvPr>
          <p:cNvSpPr txBox="1"/>
          <p:nvPr/>
        </p:nvSpPr>
        <p:spPr>
          <a:xfrm>
            <a:off x="6172718" y="3117098"/>
            <a:ext cx="2818239" cy="615523"/>
          </a:xfrm>
          <a:prstGeom prst="rect">
            <a:avLst/>
          </a:prstGeom>
          <a:noFill/>
          <a:ln>
            <a:noFill/>
          </a:ln>
        </p:spPr>
        <p:txBody>
          <a:bodyPr spcFirstLastPara="1" wrap="square" lIns="91425" tIns="91425" rIns="91425" bIns="91425" anchor="t" anchorCtr="0">
            <a:spAutoFit/>
          </a:bodyPr>
          <a:lstStyle/>
          <a:p>
            <a:pPr algn="ctr"/>
            <a:r>
              <a:rPr lang="en" sz="1400" dirty="0">
                <a:latin typeface="Arial" panose="020B0604020202020204" pitchFamily="34" charset="0"/>
                <a:ea typeface="Merriweather"/>
                <a:cs typeface="Arial" panose="020B0604020202020204" pitchFamily="34" charset="0"/>
                <a:sym typeface="Merriweather"/>
              </a:rPr>
              <a:t>Glass beads | </a:t>
            </a:r>
            <a:r>
              <a:rPr lang="en-US" sz="1400" dirty="0">
                <a:latin typeface="Arial" panose="020B0604020202020204" pitchFamily="34" charset="0"/>
                <a:ea typeface="Merriweather"/>
                <a:cs typeface="Arial" panose="020B0604020202020204" pitchFamily="34" charset="0"/>
                <a:sym typeface="Merriweather"/>
              </a:rPr>
              <a:t>M</a:t>
            </a:r>
            <a:r>
              <a:rPr lang="en" sz="1400" dirty="0">
                <a:latin typeface="Arial" panose="020B0604020202020204" pitchFamily="34" charset="0"/>
                <a:ea typeface="Merriweather"/>
                <a:cs typeface="Arial" panose="020B0604020202020204" pitchFamily="34" charset="0"/>
                <a:sym typeface="Merriweather"/>
              </a:rPr>
              <a:t>adison site Rockingham Co., NC</a:t>
            </a:r>
            <a:endParaRPr sz="14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B55C98F0-3077-F649-B2AD-6B87201CF1E2}"/>
              </a:ext>
            </a:extLst>
          </p:cNvPr>
          <p:cNvPicPr>
            <a:picLocks noChangeAspect="1"/>
          </p:cNvPicPr>
          <p:nvPr/>
        </p:nvPicPr>
        <p:blipFill>
          <a:blip r:embed="rId7"/>
          <a:stretch>
            <a:fillRect/>
          </a:stretch>
        </p:blipFill>
        <p:spPr>
          <a:xfrm>
            <a:off x="171107" y="3411284"/>
            <a:ext cx="2818240" cy="2130193"/>
          </a:xfrm>
          <a:prstGeom prst="rect">
            <a:avLst/>
          </a:prstGeom>
          <a:ln>
            <a:solidFill>
              <a:srgbClr val="009999"/>
            </a:solidFill>
          </a:ln>
        </p:spPr>
      </p:pic>
      <p:pic>
        <p:nvPicPr>
          <p:cNvPr id="18" name="Picture 17">
            <a:extLst>
              <a:ext uri="{FF2B5EF4-FFF2-40B4-BE49-F238E27FC236}">
                <a16:creationId xmlns:a16="http://schemas.microsoft.com/office/drawing/2014/main" id="{31E71F09-6895-3345-B2FD-B12AEC5A83C4}"/>
              </a:ext>
            </a:extLst>
          </p:cNvPr>
          <p:cNvPicPr>
            <a:picLocks noChangeAspect="1"/>
          </p:cNvPicPr>
          <p:nvPr/>
        </p:nvPicPr>
        <p:blipFill>
          <a:blip r:embed="rId8"/>
          <a:stretch>
            <a:fillRect/>
          </a:stretch>
        </p:blipFill>
        <p:spPr>
          <a:xfrm>
            <a:off x="3149836" y="3426370"/>
            <a:ext cx="3012869" cy="2130193"/>
          </a:xfrm>
          <a:prstGeom prst="rect">
            <a:avLst/>
          </a:prstGeom>
          <a:ln>
            <a:solidFill>
              <a:srgbClr val="009999"/>
            </a:solidFill>
          </a:ln>
        </p:spPr>
      </p:pic>
      <p:sp>
        <p:nvSpPr>
          <p:cNvPr id="20" name="TextBox 19">
            <a:extLst>
              <a:ext uri="{FF2B5EF4-FFF2-40B4-BE49-F238E27FC236}">
                <a16:creationId xmlns:a16="http://schemas.microsoft.com/office/drawing/2014/main" id="{3577FDC2-9ECF-4020-A893-E6D41EA0CBD1}"/>
              </a:ext>
            </a:extLst>
          </p:cNvPr>
          <p:cNvSpPr txBox="1"/>
          <p:nvPr/>
        </p:nvSpPr>
        <p:spPr>
          <a:xfrm>
            <a:off x="181375" y="1583763"/>
            <a:ext cx="5886050" cy="132343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t>Begins with earliest contact between American Indians and Europeans</a:t>
            </a:r>
          </a:p>
          <a:p>
            <a:pPr marL="285750" indent="-285750">
              <a:buFont typeface="Arial" panose="020B0604020202020204" pitchFamily="34" charset="0"/>
              <a:buChar char="•"/>
            </a:pPr>
            <a:r>
              <a:rPr lang="en-US" sz="2000" dirty="0"/>
              <a:t>Exchange of goods, plants, animals, and ideas</a:t>
            </a:r>
          </a:p>
          <a:p>
            <a:pPr marL="285750" indent="-285750">
              <a:buFont typeface="Arial" panose="020B0604020202020204" pitchFamily="34" charset="0"/>
              <a:buChar char="•"/>
            </a:pPr>
            <a:r>
              <a:rPr lang="en-US" sz="2000" dirty="0"/>
              <a:t>Significant changes in American Indian lifeways</a:t>
            </a:r>
            <a:endParaRPr lang="en-US" sz="2000" dirty="0">
              <a:cs typeface="Calibri"/>
            </a:endParaRPr>
          </a:p>
        </p:txBody>
      </p:sp>
      <p:sp>
        <p:nvSpPr>
          <p:cNvPr id="19" name="TextBox 18">
            <a:extLst>
              <a:ext uri="{FF2B5EF4-FFF2-40B4-BE49-F238E27FC236}">
                <a16:creationId xmlns:a16="http://schemas.microsoft.com/office/drawing/2014/main" id="{87F36A00-6CF6-F49D-741A-292BAB898F59}"/>
              </a:ext>
            </a:extLst>
          </p:cNvPr>
          <p:cNvSpPr txBox="1"/>
          <p:nvPr/>
        </p:nvSpPr>
        <p:spPr>
          <a:xfrm>
            <a:off x="2324747" y="5334365"/>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bg1"/>
                </a:solidFill>
              </a:rPr>
              <a:t>Figure 37.</a:t>
            </a:r>
          </a:p>
        </p:txBody>
      </p:sp>
      <p:sp>
        <p:nvSpPr>
          <p:cNvPr id="21" name="TextBox 20">
            <a:extLst>
              <a:ext uri="{FF2B5EF4-FFF2-40B4-BE49-F238E27FC236}">
                <a16:creationId xmlns:a16="http://schemas.microsoft.com/office/drawing/2014/main" id="{FB2DC33A-BF19-0517-DB89-70C208453405}"/>
              </a:ext>
            </a:extLst>
          </p:cNvPr>
          <p:cNvSpPr txBox="1"/>
          <p:nvPr/>
        </p:nvSpPr>
        <p:spPr>
          <a:xfrm>
            <a:off x="3094201" y="5338664"/>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38.</a:t>
            </a:r>
          </a:p>
        </p:txBody>
      </p:sp>
      <p:sp>
        <p:nvSpPr>
          <p:cNvPr id="22" name="TextBox 21">
            <a:extLst>
              <a:ext uri="{FF2B5EF4-FFF2-40B4-BE49-F238E27FC236}">
                <a16:creationId xmlns:a16="http://schemas.microsoft.com/office/drawing/2014/main" id="{D72FCAE1-178C-8BB0-D8C5-624E749AA399}"/>
              </a:ext>
            </a:extLst>
          </p:cNvPr>
          <p:cNvSpPr txBox="1"/>
          <p:nvPr/>
        </p:nvSpPr>
        <p:spPr>
          <a:xfrm>
            <a:off x="6077438" y="2873898"/>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39.</a:t>
            </a:r>
          </a:p>
        </p:txBody>
      </p:sp>
      <p:sp>
        <p:nvSpPr>
          <p:cNvPr id="23" name="TextBox 22">
            <a:extLst>
              <a:ext uri="{FF2B5EF4-FFF2-40B4-BE49-F238E27FC236}">
                <a16:creationId xmlns:a16="http://schemas.microsoft.com/office/drawing/2014/main" id="{A79D8250-7B12-FD42-E620-7E745743D992}"/>
              </a:ext>
            </a:extLst>
          </p:cNvPr>
          <p:cNvSpPr txBox="1"/>
          <p:nvPr/>
        </p:nvSpPr>
        <p:spPr>
          <a:xfrm>
            <a:off x="6267559" y="5325300"/>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40.</a:t>
            </a:r>
          </a:p>
        </p:txBody>
      </p:sp>
    </p:spTree>
    <p:extLst>
      <p:ext uri="{BB962C8B-B14F-4D97-AF65-F5344CB8AC3E}">
        <p14:creationId xmlns:p14="http://schemas.microsoft.com/office/powerpoint/2010/main" val="2762399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sp>
        <p:nvSpPr>
          <p:cNvPr id="2" name="Rectangle 1">
            <a:extLst>
              <a:ext uri="{FF2B5EF4-FFF2-40B4-BE49-F238E27FC236}">
                <a16:creationId xmlns:a16="http://schemas.microsoft.com/office/drawing/2014/main" id="{E26365AA-3928-4228-89F0-86E6A9406BFA}"/>
              </a:ext>
            </a:extLst>
          </p:cNvPr>
          <p:cNvSpPr/>
          <p:nvPr/>
        </p:nvSpPr>
        <p:spPr>
          <a:xfrm>
            <a:off x="0" y="2705725"/>
            <a:ext cx="9144000" cy="141577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600" b="1" cap="none" spc="0" dirty="0">
                <a:ln/>
                <a:solidFill>
                  <a:srgbClr val="008080"/>
                </a:solidFill>
                <a:effectLst/>
              </a:rPr>
              <a:t>“We are still here.”</a:t>
            </a:r>
          </a:p>
        </p:txBody>
      </p:sp>
      <p:sp>
        <p:nvSpPr>
          <p:cNvPr id="9" name="Rectangle 8">
            <a:extLst>
              <a:ext uri="{FF2B5EF4-FFF2-40B4-BE49-F238E27FC236}">
                <a16:creationId xmlns:a16="http://schemas.microsoft.com/office/drawing/2014/main" id="{646661F3-0105-4981-BA6E-A6883883E789}"/>
              </a:ext>
            </a:extLst>
          </p:cNvPr>
          <p:cNvSpPr/>
          <p:nvPr/>
        </p:nvSpPr>
        <p:spPr>
          <a:xfrm>
            <a:off x="881606" y="3644804"/>
            <a:ext cx="1542288"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a:ln/>
                <a:solidFill>
                  <a:srgbClr val="660033"/>
                </a:solidFill>
                <a:effectLst/>
              </a:rPr>
              <a:t>v</a:t>
            </a:r>
          </a:p>
        </p:txBody>
      </p:sp>
      <p:sp>
        <p:nvSpPr>
          <p:cNvPr id="10" name="Rectangle 9">
            <a:extLst>
              <a:ext uri="{FF2B5EF4-FFF2-40B4-BE49-F238E27FC236}">
                <a16:creationId xmlns:a16="http://schemas.microsoft.com/office/drawing/2014/main" id="{DFFE5901-B684-4569-A41D-0CD56AAFED8D}"/>
              </a:ext>
            </a:extLst>
          </p:cNvPr>
          <p:cNvSpPr/>
          <p:nvPr/>
        </p:nvSpPr>
        <p:spPr>
          <a:xfrm>
            <a:off x="1011936" y="4152275"/>
            <a:ext cx="5925312"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400" b="1" dirty="0">
                <a:ln/>
                <a:solidFill>
                  <a:srgbClr val="660033"/>
                </a:solidFill>
              </a:rPr>
              <a:t>[A</a:t>
            </a:r>
            <a:r>
              <a:rPr lang="en-US" sz="4400" b="1" cap="none" spc="0" dirty="0">
                <a:ln/>
                <a:solidFill>
                  <a:srgbClr val="660033"/>
                </a:solidFill>
                <a:effectLst/>
              </a:rPr>
              <a:t>merican Indians]</a:t>
            </a:r>
          </a:p>
        </p:txBody>
      </p:sp>
    </p:spTree>
    <p:extLst>
      <p:ext uri="{BB962C8B-B14F-4D97-AF65-F5344CB8AC3E}">
        <p14:creationId xmlns:p14="http://schemas.microsoft.com/office/powerpoint/2010/main" val="511450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pic>
        <p:nvPicPr>
          <p:cNvPr id="4" name="Picture 3">
            <a:extLst>
              <a:ext uri="{FF2B5EF4-FFF2-40B4-BE49-F238E27FC236}">
                <a16:creationId xmlns:a16="http://schemas.microsoft.com/office/drawing/2014/main" id="{4C4462F9-00F8-44A1-A93D-779624507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96515"/>
            <a:ext cx="9144000" cy="5464969"/>
          </a:xfrm>
          <a:prstGeom prst="rect">
            <a:avLst/>
          </a:prstGeom>
          <a:ln>
            <a:solidFill>
              <a:srgbClr val="009999"/>
            </a:solidFill>
          </a:ln>
        </p:spPr>
      </p:pic>
      <p:sp>
        <p:nvSpPr>
          <p:cNvPr id="5" name="TextBox 4">
            <a:extLst>
              <a:ext uri="{FF2B5EF4-FFF2-40B4-BE49-F238E27FC236}">
                <a16:creationId xmlns:a16="http://schemas.microsoft.com/office/drawing/2014/main" id="{53E96E31-83E6-4A3F-8FE0-A4E7A602D045}"/>
              </a:ext>
            </a:extLst>
          </p:cNvPr>
          <p:cNvSpPr txBox="1"/>
          <p:nvPr/>
        </p:nvSpPr>
        <p:spPr>
          <a:xfrm>
            <a:off x="4704675" y="5820489"/>
            <a:ext cx="4267200" cy="246221"/>
          </a:xfrm>
          <a:prstGeom prst="rect">
            <a:avLst/>
          </a:prstGeom>
          <a:noFill/>
        </p:spPr>
        <p:txBody>
          <a:bodyPr wrap="square" rtlCol="0">
            <a:spAutoFit/>
          </a:bodyPr>
          <a:lstStyle/>
          <a:p>
            <a:r>
              <a:rPr lang="en-US" sz="1000" dirty="0"/>
              <a:t>https://</a:t>
            </a:r>
            <a:r>
              <a:rPr lang="en-US" sz="1000" dirty="0" err="1"/>
              <a:t>ncadmin.nc.gov</a:t>
            </a:r>
            <a:r>
              <a:rPr lang="en-US" sz="1000" dirty="0"/>
              <a:t>/public/</a:t>
            </a:r>
            <a:r>
              <a:rPr lang="en-US" sz="1000" dirty="0" err="1"/>
              <a:t>american-indians</a:t>
            </a:r>
            <a:r>
              <a:rPr lang="en-US" sz="1000" dirty="0"/>
              <a:t>/map-</a:t>
            </a:r>
            <a:r>
              <a:rPr lang="en-US" sz="1000" dirty="0" err="1"/>
              <a:t>nc</a:t>
            </a:r>
            <a:r>
              <a:rPr lang="en-US" sz="1000" dirty="0"/>
              <a:t>-tribal-communities</a:t>
            </a:r>
          </a:p>
        </p:txBody>
      </p:sp>
    </p:spTree>
    <p:extLst>
      <p:ext uri="{BB962C8B-B14F-4D97-AF65-F5344CB8AC3E}">
        <p14:creationId xmlns:p14="http://schemas.microsoft.com/office/powerpoint/2010/main" val="814066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3034"/>
          <a:stretch/>
        </p:blipFill>
        <p:spPr>
          <a:xfrm>
            <a:off x="0" y="6062786"/>
            <a:ext cx="9144000" cy="795213"/>
          </a:xfrm>
          <a:prstGeom prst="rect">
            <a:avLst/>
          </a:prstGeom>
        </p:spPr>
      </p:pic>
      <p:sp>
        <p:nvSpPr>
          <p:cNvPr id="4" name="TextBox 3">
            <a:extLst>
              <a:ext uri="{FF2B5EF4-FFF2-40B4-BE49-F238E27FC236}">
                <a16:creationId xmlns:a16="http://schemas.microsoft.com/office/drawing/2014/main" id="{702156E9-5C1A-4576-A8A8-1B985C1EFF4C}"/>
              </a:ext>
            </a:extLst>
          </p:cNvPr>
          <p:cNvSpPr txBox="1"/>
          <p:nvPr/>
        </p:nvSpPr>
        <p:spPr>
          <a:xfrm>
            <a:off x="0" y="5574268"/>
            <a:ext cx="3149837" cy="369332"/>
          </a:xfrm>
          <a:prstGeom prst="rect">
            <a:avLst/>
          </a:prstGeom>
          <a:noFill/>
        </p:spPr>
        <p:txBody>
          <a:bodyPr wrap="none" rtlCol="0">
            <a:spAutoFit/>
          </a:bodyPr>
          <a:lstStyle/>
          <a:p>
            <a:r>
              <a:rPr lang="en-US" dirty="0">
                <a:solidFill>
                  <a:schemeClr val="bg1"/>
                </a:solidFill>
              </a:rPr>
              <a:t>https://ancientnc.web.unc.edu</a:t>
            </a:r>
          </a:p>
        </p:txBody>
      </p:sp>
      <p:pic>
        <p:nvPicPr>
          <p:cNvPr id="13317" name="Picture 5">
            <a:extLst>
              <a:ext uri="{FF2B5EF4-FFF2-40B4-BE49-F238E27FC236}">
                <a16:creationId xmlns:a16="http://schemas.microsoft.com/office/drawing/2014/main" id="{6047977C-7BC4-9B4E-9091-80192D4EB0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41955" y="2517934"/>
            <a:ext cx="5054735" cy="3366533"/>
          </a:xfrm>
          <a:prstGeom prst="rect">
            <a:avLst/>
          </a:prstGeom>
          <a:noFill/>
          <a:ln>
            <a:solidFill>
              <a:srgbClr val="009999"/>
            </a:solidFill>
          </a:ln>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CD10C354-1332-E940-88C5-50D0876E4B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5338646" y="1480070"/>
            <a:ext cx="3636107" cy="20366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7050D66-E727-4D36-985A-E80FE6B570A3}"/>
              </a:ext>
            </a:extLst>
          </p:cNvPr>
          <p:cNvSpPr txBox="1"/>
          <p:nvPr/>
        </p:nvSpPr>
        <p:spPr>
          <a:xfrm>
            <a:off x="0" y="1169827"/>
            <a:ext cx="5338646" cy="1077218"/>
          </a:xfrm>
          <a:prstGeom prst="rect">
            <a:avLst/>
          </a:prstGeom>
          <a:noFill/>
        </p:spPr>
        <p:txBody>
          <a:bodyPr wrap="square" rtlCol="0">
            <a:spAutoFit/>
          </a:bodyPr>
          <a:lstStyle/>
          <a:p>
            <a:pPr algn="ctr"/>
            <a:r>
              <a:rPr lang="en-US" sz="3200" b="1" dirty="0">
                <a:solidFill>
                  <a:srgbClr val="009999"/>
                </a:solidFill>
              </a:rPr>
              <a:t>November is American Indian</a:t>
            </a:r>
          </a:p>
          <a:p>
            <a:pPr algn="ctr"/>
            <a:r>
              <a:rPr lang="en-US" sz="3200" b="1" dirty="0">
                <a:solidFill>
                  <a:srgbClr val="009999"/>
                </a:solidFill>
              </a:rPr>
              <a:t>Heritage Month.</a:t>
            </a:r>
          </a:p>
        </p:txBody>
      </p:sp>
      <p:sp>
        <p:nvSpPr>
          <p:cNvPr id="9" name="TextBox 8">
            <a:extLst>
              <a:ext uri="{FF2B5EF4-FFF2-40B4-BE49-F238E27FC236}">
                <a16:creationId xmlns:a16="http://schemas.microsoft.com/office/drawing/2014/main" id="{7AF2B662-E4B0-349F-6F07-031C34E2AEEC}"/>
              </a:ext>
            </a:extLst>
          </p:cNvPr>
          <p:cNvSpPr txBox="1"/>
          <p:nvPr/>
        </p:nvSpPr>
        <p:spPr>
          <a:xfrm>
            <a:off x="141955" y="5639414"/>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bg1"/>
                </a:solidFill>
              </a:rPr>
              <a:t>Figure 41.</a:t>
            </a:r>
          </a:p>
        </p:txBody>
      </p:sp>
      <p:sp>
        <p:nvSpPr>
          <p:cNvPr id="10" name="TextBox 9">
            <a:extLst>
              <a:ext uri="{FF2B5EF4-FFF2-40B4-BE49-F238E27FC236}">
                <a16:creationId xmlns:a16="http://schemas.microsoft.com/office/drawing/2014/main" id="{B855F85E-8ADA-2397-DF18-37691E5E0DE4}"/>
              </a:ext>
            </a:extLst>
          </p:cNvPr>
          <p:cNvSpPr txBox="1"/>
          <p:nvPr/>
        </p:nvSpPr>
        <p:spPr>
          <a:xfrm>
            <a:off x="5305971" y="3273846"/>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bg1"/>
                </a:solidFill>
              </a:rPr>
              <a:t>Figure 42.</a:t>
            </a:r>
          </a:p>
        </p:txBody>
      </p:sp>
    </p:spTree>
    <p:extLst>
      <p:ext uri="{BB962C8B-B14F-4D97-AF65-F5344CB8AC3E}">
        <p14:creationId xmlns:p14="http://schemas.microsoft.com/office/powerpoint/2010/main" val="253644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3034"/>
          <a:stretch/>
        </p:blipFill>
        <p:spPr>
          <a:xfrm>
            <a:off x="0" y="6062786"/>
            <a:ext cx="9144000" cy="795213"/>
          </a:xfrm>
          <a:prstGeom prst="rect">
            <a:avLst/>
          </a:prstGeom>
        </p:spPr>
      </p:pic>
      <p:sp>
        <p:nvSpPr>
          <p:cNvPr id="4" name="TextBox 3">
            <a:extLst>
              <a:ext uri="{FF2B5EF4-FFF2-40B4-BE49-F238E27FC236}">
                <a16:creationId xmlns:a16="http://schemas.microsoft.com/office/drawing/2014/main" id="{702156E9-5C1A-4576-A8A8-1B985C1EFF4C}"/>
              </a:ext>
            </a:extLst>
          </p:cNvPr>
          <p:cNvSpPr txBox="1"/>
          <p:nvPr/>
        </p:nvSpPr>
        <p:spPr>
          <a:xfrm>
            <a:off x="0" y="5574268"/>
            <a:ext cx="3149837" cy="369332"/>
          </a:xfrm>
          <a:prstGeom prst="rect">
            <a:avLst/>
          </a:prstGeom>
          <a:noFill/>
        </p:spPr>
        <p:txBody>
          <a:bodyPr wrap="none" rtlCol="0">
            <a:spAutoFit/>
          </a:bodyPr>
          <a:lstStyle/>
          <a:p>
            <a:r>
              <a:rPr lang="en-US" dirty="0">
                <a:solidFill>
                  <a:schemeClr val="bg1"/>
                </a:solidFill>
              </a:rPr>
              <a:t>https://ancientnc.web.unc.edu</a:t>
            </a:r>
          </a:p>
        </p:txBody>
      </p:sp>
      <p:sp>
        <p:nvSpPr>
          <p:cNvPr id="7" name="TextBox 6">
            <a:extLst>
              <a:ext uri="{FF2B5EF4-FFF2-40B4-BE49-F238E27FC236}">
                <a16:creationId xmlns:a16="http://schemas.microsoft.com/office/drawing/2014/main" id="{C7050D66-E727-4D36-985A-E80FE6B570A3}"/>
              </a:ext>
            </a:extLst>
          </p:cNvPr>
          <p:cNvSpPr txBox="1"/>
          <p:nvPr/>
        </p:nvSpPr>
        <p:spPr>
          <a:xfrm>
            <a:off x="1902677" y="914400"/>
            <a:ext cx="5338646" cy="584775"/>
          </a:xfrm>
          <a:prstGeom prst="rect">
            <a:avLst/>
          </a:prstGeom>
          <a:noFill/>
        </p:spPr>
        <p:txBody>
          <a:bodyPr wrap="square" rtlCol="0">
            <a:spAutoFit/>
          </a:bodyPr>
          <a:lstStyle/>
          <a:p>
            <a:pPr algn="ctr"/>
            <a:r>
              <a:rPr lang="en-US" sz="3200" b="1" dirty="0">
                <a:solidFill>
                  <a:srgbClr val="009999"/>
                </a:solidFill>
              </a:rPr>
              <a:t>Image Credits</a:t>
            </a:r>
          </a:p>
        </p:txBody>
      </p:sp>
      <p:sp>
        <p:nvSpPr>
          <p:cNvPr id="5" name="TextBox 4">
            <a:extLst>
              <a:ext uri="{FF2B5EF4-FFF2-40B4-BE49-F238E27FC236}">
                <a16:creationId xmlns:a16="http://schemas.microsoft.com/office/drawing/2014/main" id="{AD827B1A-BCF7-6E75-F878-8F34DE27FB49}"/>
              </a:ext>
            </a:extLst>
          </p:cNvPr>
          <p:cNvSpPr txBox="1"/>
          <p:nvPr/>
        </p:nvSpPr>
        <p:spPr>
          <a:xfrm>
            <a:off x="1" y="1499175"/>
            <a:ext cx="9026434" cy="4247317"/>
          </a:xfrm>
          <a:prstGeom prst="rect">
            <a:avLst/>
          </a:prstGeom>
          <a:noFill/>
        </p:spPr>
        <p:txBody>
          <a:bodyPr wrap="square" rtlCol="0">
            <a:spAutoFit/>
          </a:bodyPr>
          <a:lstStyle/>
          <a:p>
            <a:r>
              <a:rPr lang="en-US" dirty="0"/>
              <a:t>Figure 1: </a:t>
            </a:r>
            <a:r>
              <a:rPr lang="en-US" dirty="0">
                <a:hlinkClick r:id="rId5"/>
              </a:rPr>
              <a:t>http://www.naturalearthdata.com/downloads/10m-raster-data/10m-cross-blend-hypso/</a:t>
            </a:r>
            <a:r>
              <a:rPr lang="en-US" dirty="0"/>
              <a:t> </a:t>
            </a:r>
            <a:r>
              <a:rPr lang="en-US" b="1" dirty="0"/>
              <a:t>Terms of Use </a:t>
            </a:r>
            <a:r>
              <a:rPr lang="en-US" dirty="0"/>
              <a:t>All versions of </a:t>
            </a:r>
            <a:r>
              <a:rPr lang="en-US" i="1" dirty="0"/>
              <a:t>Natural Earth</a:t>
            </a:r>
            <a:r>
              <a:rPr lang="en-US" dirty="0"/>
              <a:t> raster + vector map data found on this website are in the public domain. </a:t>
            </a:r>
            <a:r>
              <a:rPr lang="en-US" dirty="0">
                <a:hlinkClick r:id="rId6"/>
              </a:rPr>
              <a:t>Full terms of use »</a:t>
            </a:r>
            <a:endParaRPr lang="en-US" dirty="0"/>
          </a:p>
          <a:p>
            <a:r>
              <a:rPr lang="en-US" dirty="0"/>
              <a:t>Figure 2: John White, </a:t>
            </a:r>
            <a:r>
              <a:rPr lang="en-US" i="1" dirty="0"/>
              <a:t>The Village of </a:t>
            </a:r>
            <a:r>
              <a:rPr lang="en-US" i="1" dirty="0" err="1"/>
              <a:t>Pomeiooc</a:t>
            </a:r>
            <a:r>
              <a:rPr lang="en-US" i="1" dirty="0"/>
              <a:t>, </a:t>
            </a:r>
            <a:r>
              <a:rPr lang="en-US" dirty="0"/>
              <a:t>c. 1585</a:t>
            </a:r>
          </a:p>
          <a:p>
            <a:r>
              <a:rPr lang="en-US" dirty="0"/>
              <a:t>Figure 3: John White, </a:t>
            </a:r>
            <a:r>
              <a:rPr lang="en-US" i="1" dirty="0" err="1"/>
              <a:t>Theire</a:t>
            </a:r>
            <a:r>
              <a:rPr lang="en-US" i="1" dirty="0"/>
              <a:t> Sitting at </a:t>
            </a:r>
            <a:r>
              <a:rPr lang="en-US" i="1" dirty="0" err="1"/>
              <a:t>Meate</a:t>
            </a:r>
            <a:r>
              <a:rPr lang="en-US" i="1" dirty="0"/>
              <a:t>, </a:t>
            </a:r>
            <a:r>
              <a:rPr lang="en-US" dirty="0"/>
              <a:t>c. 1585</a:t>
            </a:r>
          </a:p>
          <a:p>
            <a:r>
              <a:rPr lang="en-US" dirty="0"/>
              <a:t>Figure 4: </a:t>
            </a:r>
            <a:r>
              <a:rPr lang="en-US" u="sng" dirty="0">
                <a:hlinkClick r:id="rId7"/>
              </a:rPr>
              <a:t>https://mapsmith.net/work/a-modern-map-of-native-american-lands/</a:t>
            </a:r>
            <a:r>
              <a:rPr lang="en-US" dirty="0"/>
              <a:t>  </a:t>
            </a:r>
            <a:br>
              <a:rPr lang="en-US" dirty="0"/>
            </a:br>
            <a:r>
              <a:rPr lang="en-US" dirty="0"/>
              <a:t>(author provided free download to any and all and “hassle-free”)</a:t>
            </a:r>
          </a:p>
          <a:p>
            <a:r>
              <a:rPr lang="en-US" dirty="0"/>
              <a:t>Figure 5: </a:t>
            </a:r>
            <a:r>
              <a:rPr lang="en-US" dirty="0">
                <a:hlinkClick r:id="rId8"/>
              </a:rPr>
              <a:t>https://unsplash.com/photos/KieCLNzKoBo</a:t>
            </a:r>
            <a:r>
              <a:rPr lang="en-US" dirty="0"/>
              <a:t> Free to use under the </a:t>
            </a:r>
            <a:r>
              <a:rPr lang="en-US" u="sng" dirty="0">
                <a:hlinkClick r:id="rId9"/>
              </a:rPr>
              <a:t>Unsplash License</a:t>
            </a:r>
            <a:endParaRPr lang="en-US" dirty="0"/>
          </a:p>
          <a:p>
            <a:r>
              <a:rPr lang="en-US" dirty="0"/>
              <a:t>Figure 6: </a:t>
            </a:r>
            <a:r>
              <a:rPr lang="en-US" i="1" dirty="0"/>
              <a:t>Thomas Jefferson, Notes on Indian Treaty</a:t>
            </a:r>
            <a:r>
              <a:rPr lang="en-US" dirty="0"/>
              <a:t>. -12-10, 1792. Manuscript/Mixed Material. https://</a:t>
            </a:r>
            <a:r>
              <a:rPr lang="en-US" dirty="0" err="1"/>
              <a:t>www.loc.gov</a:t>
            </a:r>
            <a:r>
              <a:rPr lang="en-US" dirty="0"/>
              <a:t>/item/mtjbib006689/.</a:t>
            </a:r>
          </a:p>
          <a:p>
            <a:r>
              <a:rPr lang="en-US" dirty="0"/>
              <a:t>Figure 7: Research Laboratories of Archaeology, University of North Carolina</a:t>
            </a:r>
          </a:p>
          <a:p>
            <a:r>
              <a:rPr lang="en-US" dirty="0"/>
              <a:t>Figure 8: Research Laboratories of Archaeology, University of North Carolina</a:t>
            </a:r>
          </a:p>
          <a:p>
            <a:r>
              <a:rPr lang="en-US" dirty="0"/>
              <a:t>Figure 9: Research Laboratories of Archaeology, University of North Carolina</a:t>
            </a:r>
          </a:p>
          <a:p>
            <a:r>
              <a:rPr lang="en-US" dirty="0"/>
              <a:t>Figure 10: </a:t>
            </a:r>
            <a:r>
              <a:rPr lang="en-US" dirty="0">
                <a:hlinkClick r:id="rId10">
                  <a:extLst>
                    <a:ext uri="{A12FA001-AC4F-418D-AE19-62706E023703}">
                      <ahyp:hlinkClr xmlns:ahyp="http://schemas.microsoft.com/office/drawing/2018/hyperlinkcolor" xmlns="" val="tx"/>
                    </a:ext>
                  </a:extLst>
                </a:hlinkClick>
              </a:rPr>
              <a:t>“File:Espiritu Pampa Archaeological site - overgrown house.jpg</a:t>
            </a:r>
            <a:r>
              <a:rPr lang="en-US" dirty="0"/>
              <a:t>" by </a:t>
            </a:r>
            <a:r>
              <a:rPr lang="en-US" dirty="0">
                <a:hlinkClick r:id="rId11">
                  <a:extLst>
                    <a:ext uri="{A12FA001-AC4F-418D-AE19-62706E023703}">
                      <ahyp:hlinkClr xmlns:ahyp="http://schemas.microsoft.com/office/drawing/2018/hyperlinkcolor" xmlns="" val="tx"/>
                    </a:ext>
                  </a:extLst>
                </a:hlinkClick>
              </a:rPr>
              <a:t>AgainErick</a:t>
            </a:r>
            <a:r>
              <a:rPr lang="en-US" dirty="0"/>
              <a:t> is marked with</a:t>
            </a:r>
            <a:r>
              <a:rPr lang="en-US" dirty="0">
                <a:hlinkClick r:id="rId12"/>
              </a:rPr>
              <a:t> </a:t>
            </a:r>
            <a:r>
              <a:rPr lang="en-US" cap="all" dirty="0">
                <a:hlinkClick r:id="rId12"/>
              </a:rPr>
              <a:t>CC BY-SA 3.0</a:t>
            </a:r>
            <a:endParaRPr lang="en-US" cap="all" dirty="0"/>
          </a:p>
        </p:txBody>
      </p:sp>
    </p:spTree>
    <p:extLst>
      <p:ext uri="{BB962C8B-B14F-4D97-AF65-F5344CB8AC3E}">
        <p14:creationId xmlns:p14="http://schemas.microsoft.com/office/powerpoint/2010/main" val="1858845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3034"/>
          <a:stretch/>
        </p:blipFill>
        <p:spPr>
          <a:xfrm>
            <a:off x="0" y="6062786"/>
            <a:ext cx="9144000" cy="795213"/>
          </a:xfrm>
          <a:prstGeom prst="rect">
            <a:avLst/>
          </a:prstGeom>
        </p:spPr>
      </p:pic>
      <p:sp>
        <p:nvSpPr>
          <p:cNvPr id="7" name="TextBox 6">
            <a:extLst>
              <a:ext uri="{FF2B5EF4-FFF2-40B4-BE49-F238E27FC236}">
                <a16:creationId xmlns:a16="http://schemas.microsoft.com/office/drawing/2014/main" id="{C7050D66-E727-4D36-985A-E80FE6B570A3}"/>
              </a:ext>
            </a:extLst>
          </p:cNvPr>
          <p:cNvSpPr txBox="1"/>
          <p:nvPr/>
        </p:nvSpPr>
        <p:spPr>
          <a:xfrm>
            <a:off x="1902677" y="914400"/>
            <a:ext cx="5338646" cy="584775"/>
          </a:xfrm>
          <a:prstGeom prst="rect">
            <a:avLst/>
          </a:prstGeom>
          <a:noFill/>
        </p:spPr>
        <p:txBody>
          <a:bodyPr wrap="square" rtlCol="0">
            <a:spAutoFit/>
          </a:bodyPr>
          <a:lstStyle/>
          <a:p>
            <a:pPr algn="ctr"/>
            <a:r>
              <a:rPr lang="en-US" sz="3200" b="1" dirty="0">
                <a:solidFill>
                  <a:srgbClr val="009999"/>
                </a:solidFill>
              </a:rPr>
              <a:t>Image Credits</a:t>
            </a:r>
          </a:p>
        </p:txBody>
      </p:sp>
      <p:sp>
        <p:nvSpPr>
          <p:cNvPr id="5" name="TextBox 4">
            <a:extLst>
              <a:ext uri="{FF2B5EF4-FFF2-40B4-BE49-F238E27FC236}">
                <a16:creationId xmlns:a16="http://schemas.microsoft.com/office/drawing/2014/main" id="{AD827B1A-BCF7-6E75-F878-8F34DE27FB49}"/>
              </a:ext>
            </a:extLst>
          </p:cNvPr>
          <p:cNvSpPr txBox="1"/>
          <p:nvPr/>
        </p:nvSpPr>
        <p:spPr>
          <a:xfrm>
            <a:off x="143691" y="1551562"/>
            <a:ext cx="8752115" cy="4801314"/>
          </a:xfrm>
          <a:prstGeom prst="rect">
            <a:avLst/>
          </a:prstGeom>
          <a:noFill/>
        </p:spPr>
        <p:txBody>
          <a:bodyPr wrap="square" rtlCol="0">
            <a:spAutoFit/>
          </a:bodyPr>
          <a:lstStyle/>
          <a:p>
            <a:r>
              <a:rPr lang="en-US" dirty="0"/>
              <a:t>Figure 11: </a:t>
            </a:r>
            <a:r>
              <a:rPr lang="en-US" cap="all" dirty="0"/>
              <a:t>, </a:t>
            </a:r>
            <a:r>
              <a:rPr lang="en-US" dirty="0"/>
              <a:t>"</a:t>
            </a:r>
            <a:r>
              <a:rPr lang="en-US" dirty="0">
                <a:hlinkClick r:id="rId5">
                  <a:extLst>
                    <a:ext uri="{A12FA001-AC4F-418D-AE19-62706E023703}">
                      <ahyp:hlinkClr xmlns:ahyp="http://schemas.microsoft.com/office/drawing/2018/hyperlinkcolor" xmlns="" val="tx"/>
                    </a:ext>
                  </a:extLst>
                </a:hlinkClick>
              </a:rPr>
              <a:t>File:Al-Hijr Archaeological Site (Madâin Sâlih)-114607.jpg</a:t>
            </a:r>
            <a:r>
              <a:rPr lang="en-US" dirty="0"/>
              <a:t>" by </a:t>
            </a:r>
            <a:r>
              <a:rPr lang="en-US" dirty="0" err="1"/>
              <a:t>Véronique</a:t>
            </a:r>
            <a:r>
              <a:rPr lang="en-US" dirty="0"/>
              <a:t> </a:t>
            </a:r>
            <a:r>
              <a:rPr lang="en-US" dirty="0" err="1"/>
              <a:t>Dauge</a:t>
            </a:r>
            <a:r>
              <a:rPr lang="en-US" dirty="0"/>
              <a:t> is marked with </a:t>
            </a:r>
            <a:r>
              <a:rPr lang="en-US" cap="all" dirty="0">
                <a:hlinkClick r:id="rId6"/>
              </a:rPr>
              <a:t>CC BY-SA 3.0</a:t>
            </a:r>
            <a:endParaRPr lang="en-US" cap="all" dirty="0"/>
          </a:p>
          <a:p>
            <a:r>
              <a:rPr lang="en-US" dirty="0"/>
              <a:t>Figure 12: "</a:t>
            </a:r>
            <a:r>
              <a:rPr lang="en-US" u="sng" dirty="0">
                <a:hlinkClick r:id="rId7"/>
              </a:rPr>
              <a:t>Spanish house at the Berry site, 2008</a:t>
            </a:r>
            <a:r>
              <a:rPr lang="en-US" dirty="0"/>
              <a:t>" by </a:t>
            </a:r>
            <a:r>
              <a:rPr lang="en-US" u="sng" dirty="0">
                <a:hlinkClick r:id="rId8"/>
              </a:rPr>
              <a:t>University of Michigan News</a:t>
            </a:r>
            <a:r>
              <a:rPr lang="en-US" dirty="0"/>
              <a:t> is marked with </a:t>
            </a:r>
            <a:r>
              <a:rPr lang="en-US" u="sng" cap="all" dirty="0">
                <a:hlinkClick r:id="rId9"/>
              </a:rPr>
              <a:t>CC BY 2.0</a:t>
            </a:r>
            <a:r>
              <a:rPr lang="en-US" dirty="0"/>
              <a:t>. </a:t>
            </a:r>
          </a:p>
          <a:p>
            <a:r>
              <a:rPr lang="en-US" dirty="0"/>
              <a:t>Figure 13: </a:t>
            </a:r>
            <a:r>
              <a:rPr lang="en-US" dirty="0">
                <a:hlinkClick r:id="rId10"/>
              </a:rPr>
              <a:t>https://unsplash.com/photos/SdeQU6rp2X4</a:t>
            </a:r>
            <a:r>
              <a:rPr lang="en-US" dirty="0"/>
              <a:t> Free to use under the </a:t>
            </a:r>
            <a:r>
              <a:rPr lang="en-US" u="sng" dirty="0">
                <a:hlinkClick r:id="rId11"/>
              </a:rPr>
              <a:t>Unsplash License</a:t>
            </a:r>
            <a:endParaRPr lang="en-US" u="sng" dirty="0"/>
          </a:p>
          <a:p>
            <a:r>
              <a:rPr lang="en-US" dirty="0"/>
              <a:t>Figure 14: Noël Hume, Ivor. </a:t>
            </a:r>
            <a:r>
              <a:rPr lang="en-US" i="1" dirty="0"/>
              <a:t>A Guide to Artifacts of Colonial America. </a:t>
            </a:r>
            <a:r>
              <a:rPr lang="en-US" dirty="0"/>
              <a:t>University of Pennsylvania Press: Philadelphia.</a:t>
            </a:r>
            <a:r>
              <a:rPr lang="en-US" i="1" dirty="0"/>
              <a:t> </a:t>
            </a:r>
            <a:r>
              <a:rPr lang="en-US" dirty="0"/>
              <a:t>2001.</a:t>
            </a:r>
          </a:p>
          <a:p>
            <a:r>
              <a:rPr lang="en-US" dirty="0"/>
              <a:t>Figure 15: </a:t>
            </a:r>
            <a:r>
              <a:rPr lang="en-US" dirty="0">
                <a:hlinkClick r:id="rId12"/>
              </a:rPr>
              <a:t>https://commons.wikimedia.org/wiki/File:The_village_of_Pomeioc,_North_Carolina,_1885,_color_-_NARA_-_535753.jpg</a:t>
            </a:r>
            <a:r>
              <a:rPr lang="en-US" dirty="0"/>
              <a:t> The National Archives and Records Administration provides images depicting American and global history which are public domain or licensed under a free license.</a:t>
            </a:r>
          </a:p>
          <a:p>
            <a:r>
              <a:rPr lang="en-US" dirty="0"/>
              <a:t>Figure 16: “</a:t>
            </a:r>
            <a:r>
              <a:rPr lang="en-US" u="sng" dirty="0">
                <a:hlinkClick r:id="rId13"/>
              </a:rPr>
              <a:t>Cliff dwellings Mesa Verde</a:t>
            </a:r>
            <a:r>
              <a:rPr lang="en-US" dirty="0"/>
              <a:t>" by Sue </a:t>
            </a:r>
            <a:r>
              <a:rPr lang="en-US" dirty="0" err="1"/>
              <a:t>Cantan</a:t>
            </a:r>
            <a:r>
              <a:rPr lang="en-US" dirty="0"/>
              <a:t> is marked with </a:t>
            </a:r>
            <a:r>
              <a:rPr lang="en-US" dirty="0">
                <a:hlinkClick r:id="rId14"/>
              </a:rPr>
              <a:t>CC BY- 2.0</a:t>
            </a:r>
            <a:endParaRPr lang="en-US" dirty="0"/>
          </a:p>
          <a:p>
            <a:r>
              <a:rPr lang="en-US" dirty="0"/>
              <a:t>Figure 17: </a:t>
            </a:r>
            <a:r>
              <a:rPr lang="en-US" dirty="0">
                <a:hlinkClick r:id="rId15"/>
              </a:rPr>
              <a:t>https://commons.wikimedia.org/wiki/File:Cahokia_Aerial_HRoe_2015.jpg</a:t>
            </a:r>
            <a:r>
              <a:rPr lang="en-US" dirty="0"/>
              <a:t> by Herb Roe, 2018. </a:t>
            </a:r>
            <a:r>
              <a:rPr lang="en-US" dirty="0">
                <a:hlinkClick r:id="rId16"/>
              </a:rPr>
              <a:t>Creative Commons Attribution-Share Alike 4.0</a:t>
            </a:r>
            <a:endParaRPr lang="en-US" dirty="0"/>
          </a:p>
          <a:p>
            <a:endParaRPr lang="en-US" dirty="0"/>
          </a:p>
        </p:txBody>
      </p:sp>
    </p:spTree>
    <p:extLst>
      <p:ext uri="{BB962C8B-B14F-4D97-AF65-F5344CB8AC3E}">
        <p14:creationId xmlns:p14="http://schemas.microsoft.com/office/powerpoint/2010/main" val="1297153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3034"/>
          <a:stretch/>
        </p:blipFill>
        <p:spPr>
          <a:xfrm>
            <a:off x="0" y="6062786"/>
            <a:ext cx="9144000" cy="795213"/>
          </a:xfrm>
          <a:prstGeom prst="rect">
            <a:avLst/>
          </a:prstGeom>
        </p:spPr>
      </p:pic>
      <p:sp>
        <p:nvSpPr>
          <p:cNvPr id="7" name="TextBox 6">
            <a:extLst>
              <a:ext uri="{FF2B5EF4-FFF2-40B4-BE49-F238E27FC236}">
                <a16:creationId xmlns:a16="http://schemas.microsoft.com/office/drawing/2014/main" id="{C7050D66-E727-4D36-985A-E80FE6B570A3}"/>
              </a:ext>
            </a:extLst>
          </p:cNvPr>
          <p:cNvSpPr txBox="1"/>
          <p:nvPr/>
        </p:nvSpPr>
        <p:spPr>
          <a:xfrm>
            <a:off x="1902677" y="914400"/>
            <a:ext cx="5338646" cy="584775"/>
          </a:xfrm>
          <a:prstGeom prst="rect">
            <a:avLst/>
          </a:prstGeom>
          <a:noFill/>
        </p:spPr>
        <p:txBody>
          <a:bodyPr wrap="square" rtlCol="0">
            <a:spAutoFit/>
          </a:bodyPr>
          <a:lstStyle/>
          <a:p>
            <a:pPr algn="ctr"/>
            <a:r>
              <a:rPr lang="en-US" sz="3200" b="1" dirty="0">
                <a:solidFill>
                  <a:srgbClr val="009999"/>
                </a:solidFill>
              </a:rPr>
              <a:t>Image Credits</a:t>
            </a:r>
          </a:p>
        </p:txBody>
      </p:sp>
      <p:sp>
        <p:nvSpPr>
          <p:cNvPr id="5" name="TextBox 4">
            <a:extLst>
              <a:ext uri="{FF2B5EF4-FFF2-40B4-BE49-F238E27FC236}">
                <a16:creationId xmlns:a16="http://schemas.microsoft.com/office/drawing/2014/main" id="{AD827B1A-BCF7-6E75-F878-8F34DE27FB49}"/>
              </a:ext>
            </a:extLst>
          </p:cNvPr>
          <p:cNvSpPr txBox="1"/>
          <p:nvPr/>
        </p:nvSpPr>
        <p:spPr>
          <a:xfrm>
            <a:off x="195942" y="1461098"/>
            <a:ext cx="8752115" cy="4524315"/>
          </a:xfrm>
          <a:prstGeom prst="rect">
            <a:avLst/>
          </a:prstGeom>
          <a:noFill/>
        </p:spPr>
        <p:txBody>
          <a:bodyPr wrap="square" rtlCol="0">
            <a:spAutoFit/>
          </a:bodyPr>
          <a:lstStyle/>
          <a:p>
            <a:r>
              <a:rPr lang="en-US" dirty="0"/>
              <a:t>Figure 18: </a:t>
            </a:r>
            <a:r>
              <a:rPr lang="en-US" dirty="0">
                <a:hlinkClick r:id="rId5"/>
              </a:rPr>
              <a:t>https://www.pexels.com/photo/food-wood-agriculture-farm-5641203/</a:t>
            </a:r>
            <a:r>
              <a:rPr lang="en-US" dirty="0"/>
              <a:t> Terms: https://</a:t>
            </a:r>
            <a:r>
              <a:rPr lang="en-US" dirty="0" err="1"/>
              <a:t>www.pexels.com</a:t>
            </a:r>
            <a:r>
              <a:rPr lang="en-US" dirty="0"/>
              <a:t>/license/</a:t>
            </a:r>
          </a:p>
          <a:p>
            <a:r>
              <a:rPr lang="en-US" dirty="0"/>
              <a:t>Figure 19: </a:t>
            </a:r>
            <a:r>
              <a:rPr lang="en-US" dirty="0">
                <a:hlinkClick r:id="rId6"/>
              </a:rPr>
              <a:t>https://www.pexels.com/photo/sunflower-1229023/</a:t>
            </a:r>
            <a:r>
              <a:rPr lang="en-US" dirty="0"/>
              <a:t> Terms: </a:t>
            </a:r>
            <a:r>
              <a:rPr lang="en-US" dirty="0">
                <a:hlinkClick r:id="rId7"/>
              </a:rPr>
              <a:t>https://www.pexels.com/license/</a:t>
            </a:r>
            <a:endParaRPr lang="en-US" dirty="0"/>
          </a:p>
          <a:p>
            <a:r>
              <a:rPr lang="en-US" dirty="0"/>
              <a:t>Figure 20: </a:t>
            </a:r>
            <a:r>
              <a:rPr lang="en-US" dirty="0">
                <a:hlinkClick r:id="rId8"/>
              </a:rPr>
              <a:t>https://www.pexels.com/photo/white-siberian-husky-puppy-on-green-grass-field-3812207/</a:t>
            </a:r>
            <a:r>
              <a:rPr lang="en-US" dirty="0"/>
              <a:t> Terms: https://</a:t>
            </a:r>
            <a:r>
              <a:rPr lang="en-US" dirty="0" err="1"/>
              <a:t>www.pexels.com</a:t>
            </a:r>
            <a:r>
              <a:rPr lang="en-US" dirty="0"/>
              <a:t>/license/</a:t>
            </a:r>
          </a:p>
          <a:p>
            <a:r>
              <a:rPr lang="en-US" dirty="0"/>
              <a:t>Figure 21: </a:t>
            </a:r>
            <a:r>
              <a:rPr lang="en-US" dirty="0">
                <a:hlinkClick r:id="rId9"/>
              </a:rPr>
              <a:t>https://www.pexels.com/photo/wild-turkey-917595/</a:t>
            </a:r>
            <a:r>
              <a:rPr lang="en-US" dirty="0"/>
              <a:t> Terms: https://</a:t>
            </a:r>
            <a:r>
              <a:rPr lang="en-US" dirty="0" err="1"/>
              <a:t>www.pexels.com</a:t>
            </a:r>
            <a:r>
              <a:rPr lang="en-US" dirty="0"/>
              <a:t>/license/</a:t>
            </a:r>
          </a:p>
          <a:p>
            <a:r>
              <a:rPr lang="en-US" dirty="0"/>
              <a:t>Figure 22: </a:t>
            </a:r>
            <a:r>
              <a:rPr lang="en-US" dirty="0">
                <a:hlinkClick r:id="rId10"/>
              </a:rPr>
              <a:t>http://digitalcollections.nypl.org/</a:t>
            </a:r>
            <a:r>
              <a:rPr lang="en-US" dirty="0"/>
              <a:t> Creative Commons CC0 1.0 Universal Public Domain Dedication ("CCO 1.0 Dedication")</a:t>
            </a:r>
          </a:p>
          <a:p>
            <a:r>
              <a:rPr lang="en-US" dirty="0"/>
              <a:t>Figure 23: </a:t>
            </a:r>
            <a:r>
              <a:rPr lang="en-US" dirty="0">
                <a:hlinkClick r:id="rId11"/>
              </a:rPr>
              <a:t>https://commons.wikimedia.org/wiki/File:Kullihoma_Stickball_Tournament.jpg</a:t>
            </a:r>
            <a:r>
              <a:rPr lang="en-US" dirty="0"/>
              <a:t> T</a:t>
            </a:r>
            <a:r>
              <a:rPr lang="en-US" i="1" dirty="0"/>
              <a:t>his file is in the </a:t>
            </a:r>
            <a:r>
              <a:rPr lang="en-US" b="1" i="1" dirty="0">
                <a:hlinkClick r:id="rId12" tooltip="w:public domain"/>
              </a:rPr>
              <a:t>public domain</a:t>
            </a:r>
            <a:r>
              <a:rPr lang="en-US" i="1" dirty="0"/>
              <a:t> because It is on a public Choctaw Nation website and was published in a newspaper. </a:t>
            </a:r>
            <a:r>
              <a:rPr lang="en-US" u="sng" dirty="0">
                <a:hlinkClick r:id="rId13" tooltip="Template:Cc-zero"/>
              </a:rPr>
              <a:t>CC0</a:t>
            </a:r>
            <a:r>
              <a:rPr lang="en-US" dirty="0"/>
              <a:t> </a:t>
            </a:r>
          </a:p>
          <a:p>
            <a:r>
              <a:rPr lang="en-US" dirty="0"/>
              <a:t>Figure 24: Research Laboratories of Archaeology, University of North Carolina</a:t>
            </a:r>
          </a:p>
          <a:p>
            <a:r>
              <a:rPr lang="en-US" dirty="0"/>
              <a:t>Figure 25: Research Laboratories of Archaeology, University of North Carolina</a:t>
            </a:r>
          </a:p>
          <a:p>
            <a:r>
              <a:rPr lang="en-US" dirty="0"/>
              <a:t>Figure 26: Research Laboratories of Archaeology, University of North Carolina</a:t>
            </a:r>
          </a:p>
        </p:txBody>
      </p:sp>
    </p:spTree>
    <p:extLst>
      <p:ext uri="{BB962C8B-B14F-4D97-AF65-F5344CB8AC3E}">
        <p14:creationId xmlns:p14="http://schemas.microsoft.com/office/powerpoint/2010/main" val="2709698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3034"/>
          <a:stretch/>
        </p:blipFill>
        <p:spPr>
          <a:xfrm>
            <a:off x="0" y="6062786"/>
            <a:ext cx="9144000" cy="795213"/>
          </a:xfrm>
          <a:prstGeom prst="rect">
            <a:avLst/>
          </a:prstGeom>
        </p:spPr>
      </p:pic>
      <p:sp>
        <p:nvSpPr>
          <p:cNvPr id="7" name="TextBox 6">
            <a:extLst>
              <a:ext uri="{FF2B5EF4-FFF2-40B4-BE49-F238E27FC236}">
                <a16:creationId xmlns:a16="http://schemas.microsoft.com/office/drawing/2014/main" id="{C7050D66-E727-4D36-985A-E80FE6B570A3}"/>
              </a:ext>
            </a:extLst>
          </p:cNvPr>
          <p:cNvSpPr txBox="1"/>
          <p:nvPr/>
        </p:nvSpPr>
        <p:spPr>
          <a:xfrm>
            <a:off x="1902677" y="914400"/>
            <a:ext cx="5338646" cy="584775"/>
          </a:xfrm>
          <a:prstGeom prst="rect">
            <a:avLst/>
          </a:prstGeom>
          <a:noFill/>
        </p:spPr>
        <p:txBody>
          <a:bodyPr wrap="square" rtlCol="0">
            <a:spAutoFit/>
          </a:bodyPr>
          <a:lstStyle/>
          <a:p>
            <a:pPr algn="ctr"/>
            <a:r>
              <a:rPr lang="en-US" sz="3200" b="1" dirty="0">
                <a:solidFill>
                  <a:srgbClr val="009999"/>
                </a:solidFill>
              </a:rPr>
              <a:t>Image Credits</a:t>
            </a:r>
          </a:p>
        </p:txBody>
      </p:sp>
      <p:sp>
        <p:nvSpPr>
          <p:cNvPr id="5" name="TextBox 4">
            <a:extLst>
              <a:ext uri="{FF2B5EF4-FFF2-40B4-BE49-F238E27FC236}">
                <a16:creationId xmlns:a16="http://schemas.microsoft.com/office/drawing/2014/main" id="{AD827B1A-BCF7-6E75-F878-8F34DE27FB49}"/>
              </a:ext>
            </a:extLst>
          </p:cNvPr>
          <p:cNvSpPr txBox="1"/>
          <p:nvPr/>
        </p:nvSpPr>
        <p:spPr>
          <a:xfrm>
            <a:off x="143691" y="1551562"/>
            <a:ext cx="9000309" cy="4524315"/>
          </a:xfrm>
          <a:prstGeom prst="rect">
            <a:avLst/>
          </a:prstGeom>
          <a:noFill/>
        </p:spPr>
        <p:txBody>
          <a:bodyPr wrap="square" rtlCol="0">
            <a:spAutoFit/>
          </a:bodyPr>
          <a:lstStyle/>
          <a:p>
            <a:r>
              <a:rPr lang="en-US" dirty="0"/>
              <a:t>Figure 27: Research Laboratories of Archaeology, University of North Carolina</a:t>
            </a:r>
          </a:p>
          <a:p>
            <a:r>
              <a:rPr lang="en-US" dirty="0"/>
              <a:t>Figure 28: Research Laboratories of Archaeology, University of North Carolina</a:t>
            </a:r>
          </a:p>
          <a:p>
            <a:r>
              <a:rPr lang="en-US" dirty="0"/>
              <a:t>Figure 29: </a:t>
            </a:r>
            <a:r>
              <a:rPr lang="en-US" dirty="0">
                <a:hlinkClick r:id="rId5"/>
              </a:rPr>
              <a:t>https://commons.wikimedia.org/wiki/File:Nativo_do_Novo_Mundo_lan%C3%A7ando_flecha_com_o_propulsor_ou_est%C3%B3lica.jpg</a:t>
            </a:r>
            <a:r>
              <a:rPr lang="en-US" dirty="0"/>
              <a:t> by </a:t>
            </a:r>
            <a:r>
              <a:rPr lang="en-US" dirty="0" err="1"/>
              <a:t>Sebastião</a:t>
            </a:r>
            <a:r>
              <a:rPr lang="en-US" dirty="0"/>
              <a:t> da Silva Vieira. This file is licensed under the </a:t>
            </a:r>
            <a:r>
              <a:rPr lang="en-US" dirty="0">
                <a:hlinkClick r:id="rId6" tooltip="w:en:Creative Commons"/>
              </a:rPr>
              <a:t>Creative Commons</a:t>
            </a:r>
            <a:r>
              <a:rPr lang="en-US" dirty="0"/>
              <a:t> </a:t>
            </a:r>
            <a:r>
              <a:rPr lang="en-US" dirty="0">
                <a:hlinkClick r:id="rId7"/>
              </a:rPr>
              <a:t>Attribution 3.0 Unported</a:t>
            </a:r>
            <a:r>
              <a:rPr lang="en-US" dirty="0"/>
              <a:t> license.</a:t>
            </a:r>
          </a:p>
          <a:p>
            <a:r>
              <a:rPr lang="en-US" dirty="0"/>
              <a:t>Figure 30: Research Laboratories of Archaeology, University of North Carolina</a:t>
            </a:r>
          </a:p>
          <a:p>
            <a:r>
              <a:rPr lang="en-US" dirty="0"/>
              <a:t>Figure 31: Research Laboratories of Archaeology, University of North Carolina</a:t>
            </a:r>
          </a:p>
          <a:p>
            <a:r>
              <a:rPr lang="en-US" dirty="0"/>
              <a:t>Figure 32: Research Laboratories of Archaeology, University of North Carolina</a:t>
            </a:r>
          </a:p>
          <a:p>
            <a:r>
              <a:rPr lang="en-US" dirty="0"/>
              <a:t>Figure 33: Research Laboratories of Archaeology, University of North Carolina</a:t>
            </a:r>
          </a:p>
          <a:p>
            <a:r>
              <a:rPr lang="en-US" dirty="0"/>
              <a:t>Figure 34: </a:t>
            </a:r>
            <a:r>
              <a:rPr lang="en-US" dirty="0">
                <a:hlinkClick r:id="rId8"/>
              </a:rPr>
              <a:t>https://commons.wikimedia.org/wiki/File:Town_Creek_Mound_Aerial_HRoe_2019_380px.jpg</a:t>
            </a:r>
            <a:r>
              <a:rPr lang="en-US" dirty="0"/>
              <a:t> by Herb Roe, 2019. This file is licensed under the </a:t>
            </a:r>
            <a:r>
              <a:rPr lang="en-US" dirty="0">
                <a:hlinkClick r:id="rId6" tooltip="w:en:Creative Commons"/>
              </a:rPr>
              <a:t>Creative Commons</a:t>
            </a:r>
            <a:r>
              <a:rPr lang="en-US" dirty="0"/>
              <a:t> </a:t>
            </a:r>
            <a:r>
              <a:rPr lang="en-US" dirty="0">
                <a:hlinkClick r:id="rId9"/>
              </a:rPr>
              <a:t>Attribution-Share Alike 4.0 International</a:t>
            </a:r>
            <a:r>
              <a:rPr lang="en-US" dirty="0"/>
              <a:t> license.</a:t>
            </a:r>
          </a:p>
          <a:p>
            <a:r>
              <a:rPr lang="en-US" dirty="0"/>
              <a:t>Figure 35: Research Laboratories of Archaeology, University of North Carolina</a:t>
            </a:r>
          </a:p>
          <a:p>
            <a:r>
              <a:rPr lang="en-US" dirty="0"/>
              <a:t>Figure 36: Research Laboratories of Archaeology, University of North Carolina</a:t>
            </a:r>
          </a:p>
        </p:txBody>
      </p:sp>
    </p:spTree>
    <p:extLst>
      <p:ext uri="{BB962C8B-B14F-4D97-AF65-F5344CB8AC3E}">
        <p14:creationId xmlns:p14="http://schemas.microsoft.com/office/powerpoint/2010/main" val="4228618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D3E139-040A-4136-AAE8-AFE23E1CB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 cy="6858000"/>
          </a:xfrm>
          <a:prstGeom prst="rect">
            <a:avLst/>
          </a:prstGeom>
        </p:spPr>
      </p:pic>
      <p:pic>
        <p:nvPicPr>
          <p:cNvPr id="2050" name="Picture 2">
            <a:extLst>
              <a:ext uri="{FF2B5EF4-FFF2-40B4-BE49-F238E27FC236}">
                <a16:creationId xmlns:a16="http://schemas.microsoft.com/office/drawing/2014/main" id="{5E378C69-FE46-AE4C-B195-627F720A8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830" y="2018756"/>
            <a:ext cx="5492114" cy="32800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2E91509-D4CA-E049-8DFF-61E9297109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0" y="721786"/>
            <a:ext cx="8115301" cy="5414428"/>
          </a:xfrm>
          <a:prstGeom prst="rect">
            <a:avLst/>
          </a:prstGeom>
          <a:noFill/>
          <a:ln>
            <a:solidFill>
              <a:srgbClr val="009999"/>
            </a:solidFill>
          </a:ln>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EDB0EA25-8CED-8343-8967-57F39D6571D9}"/>
              </a:ext>
            </a:extLst>
          </p:cNvPr>
          <p:cNvSpPr/>
          <p:nvPr/>
        </p:nvSpPr>
        <p:spPr>
          <a:xfrm>
            <a:off x="6943403" y="3066883"/>
            <a:ext cx="1237534" cy="605017"/>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28B3656-112F-4CC5-82AF-4D8B6292EE22}"/>
              </a:ext>
            </a:extLst>
          </p:cNvPr>
          <p:cNvSpPr txBox="1"/>
          <p:nvPr/>
        </p:nvSpPr>
        <p:spPr>
          <a:xfrm>
            <a:off x="8180937" y="3062453"/>
            <a:ext cx="673582" cy="584775"/>
          </a:xfrm>
          <a:prstGeom prst="rect">
            <a:avLst/>
          </a:prstGeom>
          <a:noFill/>
        </p:spPr>
        <p:txBody>
          <a:bodyPr wrap="none" rtlCol="0">
            <a:spAutoFit/>
          </a:bodyPr>
          <a:lstStyle/>
          <a:p>
            <a:r>
              <a:rPr lang="en-US" sz="3200" b="1" dirty="0">
                <a:solidFill>
                  <a:srgbClr val="C00000"/>
                </a:solidFill>
              </a:rPr>
              <a:t>NC</a:t>
            </a:r>
          </a:p>
        </p:txBody>
      </p:sp>
      <p:sp>
        <p:nvSpPr>
          <p:cNvPr id="8" name="TextBox 7">
            <a:extLst>
              <a:ext uri="{FF2B5EF4-FFF2-40B4-BE49-F238E27FC236}">
                <a16:creationId xmlns:a16="http://schemas.microsoft.com/office/drawing/2014/main" id="{656E7327-9F61-4603-96A1-0E1C2E4A54A5}"/>
              </a:ext>
            </a:extLst>
          </p:cNvPr>
          <p:cNvSpPr txBox="1"/>
          <p:nvPr/>
        </p:nvSpPr>
        <p:spPr>
          <a:xfrm>
            <a:off x="996944" y="5887807"/>
            <a:ext cx="685800" cy="2484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4.</a:t>
            </a:r>
          </a:p>
        </p:txBody>
      </p:sp>
    </p:spTree>
    <p:extLst>
      <p:ext uri="{BB962C8B-B14F-4D97-AF65-F5344CB8AC3E}">
        <p14:creationId xmlns:p14="http://schemas.microsoft.com/office/powerpoint/2010/main" val="4158559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3034"/>
          <a:stretch/>
        </p:blipFill>
        <p:spPr>
          <a:xfrm>
            <a:off x="0" y="6062786"/>
            <a:ext cx="9144000" cy="795213"/>
          </a:xfrm>
          <a:prstGeom prst="rect">
            <a:avLst/>
          </a:prstGeom>
        </p:spPr>
      </p:pic>
      <p:sp>
        <p:nvSpPr>
          <p:cNvPr id="7" name="TextBox 6">
            <a:extLst>
              <a:ext uri="{FF2B5EF4-FFF2-40B4-BE49-F238E27FC236}">
                <a16:creationId xmlns:a16="http://schemas.microsoft.com/office/drawing/2014/main" id="{C7050D66-E727-4D36-985A-E80FE6B570A3}"/>
              </a:ext>
            </a:extLst>
          </p:cNvPr>
          <p:cNvSpPr txBox="1"/>
          <p:nvPr/>
        </p:nvSpPr>
        <p:spPr>
          <a:xfrm>
            <a:off x="1902677" y="914400"/>
            <a:ext cx="5338646" cy="584775"/>
          </a:xfrm>
          <a:prstGeom prst="rect">
            <a:avLst/>
          </a:prstGeom>
          <a:noFill/>
        </p:spPr>
        <p:txBody>
          <a:bodyPr wrap="square" rtlCol="0">
            <a:spAutoFit/>
          </a:bodyPr>
          <a:lstStyle/>
          <a:p>
            <a:pPr algn="ctr"/>
            <a:r>
              <a:rPr lang="en-US" sz="3200" b="1" dirty="0">
                <a:solidFill>
                  <a:srgbClr val="009999"/>
                </a:solidFill>
              </a:rPr>
              <a:t>Image Credits</a:t>
            </a:r>
          </a:p>
        </p:txBody>
      </p:sp>
      <p:sp>
        <p:nvSpPr>
          <p:cNvPr id="5" name="TextBox 4">
            <a:extLst>
              <a:ext uri="{FF2B5EF4-FFF2-40B4-BE49-F238E27FC236}">
                <a16:creationId xmlns:a16="http://schemas.microsoft.com/office/drawing/2014/main" id="{AD827B1A-BCF7-6E75-F878-8F34DE27FB49}"/>
              </a:ext>
            </a:extLst>
          </p:cNvPr>
          <p:cNvSpPr txBox="1"/>
          <p:nvPr/>
        </p:nvSpPr>
        <p:spPr>
          <a:xfrm>
            <a:off x="143691" y="1551562"/>
            <a:ext cx="9000309" cy="1754326"/>
          </a:xfrm>
          <a:prstGeom prst="rect">
            <a:avLst/>
          </a:prstGeom>
          <a:noFill/>
        </p:spPr>
        <p:txBody>
          <a:bodyPr wrap="square" rtlCol="0">
            <a:spAutoFit/>
          </a:bodyPr>
          <a:lstStyle/>
          <a:p>
            <a:r>
              <a:rPr lang="en-US" dirty="0"/>
              <a:t>Figure 37: Research Laboratories of Archaeology, University of North Carolina</a:t>
            </a:r>
          </a:p>
          <a:p>
            <a:r>
              <a:rPr lang="en-US" dirty="0"/>
              <a:t>Figure 38: Research Laboratories of Archaeology, University of North Carolina</a:t>
            </a:r>
          </a:p>
          <a:p>
            <a:r>
              <a:rPr lang="en-US" dirty="0"/>
              <a:t>Figure 39: Research Laboratories of Archaeology, University of North Carolina</a:t>
            </a:r>
          </a:p>
          <a:p>
            <a:r>
              <a:rPr lang="en-US" dirty="0"/>
              <a:t>Figure 40: Research Laboratories of Archaeology, University of North Carolina</a:t>
            </a:r>
          </a:p>
          <a:p>
            <a:r>
              <a:rPr lang="en-US" dirty="0"/>
              <a:t>Figure 41: “</a:t>
            </a:r>
            <a:r>
              <a:rPr lang="en-US" dirty="0">
                <a:hlinkClick r:id="rId5"/>
              </a:rPr>
              <a:t>IMG_7652</a:t>
            </a:r>
            <a:r>
              <a:rPr lang="en-US" dirty="0"/>
              <a:t>” by Allison Fender is marked with </a:t>
            </a:r>
            <a:r>
              <a:rPr lang="en-US" dirty="0">
                <a:hlinkClick r:id="rId6"/>
              </a:rPr>
              <a:t>CC BY-ND 2.0</a:t>
            </a:r>
            <a:endParaRPr lang="en-US" dirty="0"/>
          </a:p>
          <a:p>
            <a:r>
              <a:rPr lang="en-US" dirty="0"/>
              <a:t>Figure 42: "</a:t>
            </a:r>
            <a:r>
              <a:rPr lang="en-US" u="sng" dirty="0">
                <a:hlinkClick r:id="rId7"/>
              </a:rPr>
              <a:t>Miss Coharie</a:t>
            </a:r>
            <a:r>
              <a:rPr lang="en-US" dirty="0"/>
              <a:t>" by Arne </a:t>
            </a:r>
            <a:r>
              <a:rPr lang="en-US" dirty="0" err="1"/>
              <a:t>Handt</a:t>
            </a:r>
            <a:r>
              <a:rPr lang="en-US" dirty="0"/>
              <a:t> is marked with </a:t>
            </a:r>
            <a:r>
              <a:rPr lang="en-US" u="sng" cap="all" dirty="0">
                <a:hlinkClick r:id="rId8"/>
              </a:rPr>
              <a:t>CC BY-NC-SA 2.0</a:t>
            </a:r>
            <a:r>
              <a:rPr lang="en-US" dirty="0"/>
              <a:t> </a:t>
            </a:r>
          </a:p>
        </p:txBody>
      </p:sp>
    </p:spTree>
    <p:extLst>
      <p:ext uri="{BB962C8B-B14F-4D97-AF65-F5344CB8AC3E}">
        <p14:creationId xmlns:p14="http://schemas.microsoft.com/office/powerpoint/2010/main" val="225580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3034"/>
          <a:stretch/>
        </p:blipFill>
        <p:spPr>
          <a:xfrm>
            <a:off x="0" y="6062786"/>
            <a:ext cx="9144000" cy="795213"/>
          </a:xfrm>
          <a:prstGeom prst="rect">
            <a:avLst/>
          </a:prstGeom>
        </p:spPr>
      </p:pic>
      <p:sp>
        <p:nvSpPr>
          <p:cNvPr id="4" name="TextBox 3">
            <a:extLst>
              <a:ext uri="{FF2B5EF4-FFF2-40B4-BE49-F238E27FC236}">
                <a16:creationId xmlns:a16="http://schemas.microsoft.com/office/drawing/2014/main" id="{702156E9-5C1A-4576-A8A8-1B985C1EFF4C}"/>
              </a:ext>
            </a:extLst>
          </p:cNvPr>
          <p:cNvSpPr txBox="1"/>
          <p:nvPr/>
        </p:nvSpPr>
        <p:spPr>
          <a:xfrm>
            <a:off x="0" y="5574268"/>
            <a:ext cx="3149837" cy="369332"/>
          </a:xfrm>
          <a:prstGeom prst="rect">
            <a:avLst/>
          </a:prstGeom>
          <a:noFill/>
        </p:spPr>
        <p:txBody>
          <a:bodyPr wrap="none" rtlCol="0">
            <a:spAutoFit/>
          </a:bodyPr>
          <a:lstStyle/>
          <a:p>
            <a:r>
              <a:rPr lang="en-US" dirty="0">
                <a:solidFill>
                  <a:schemeClr val="bg1"/>
                </a:solidFill>
              </a:rPr>
              <a:t>https://ancientnc.web.unc.edu</a:t>
            </a:r>
          </a:p>
        </p:txBody>
      </p:sp>
      <p:sp>
        <p:nvSpPr>
          <p:cNvPr id="7" name="TextBox 6">
            <a:extLst>
              <a:ext uri="{FF2B5EF4-FFF2-40B4-BE49-F238E27FC236}">
                <a16:creationId xmlns:a16="http://schemas.microsoft.com/office/drawing/2014/main" id="{C7050D66-E727-4D36-985A-E80FE6B570A3}"/>
              </a:ext>
            </a:extLst>
          </p:cNvPr>
          <p:cNvSpPr txBox="1"/>
          <p:nvPr/>
        </p:nvSpPr>
        <p:spPr>
          <a:xfrm>
            <a:off x="0" y="1098912"/>
            <a:ext cx="8797159" cy="400110"/>
          </a:xfrm>
          <a:prstGeom prst="rect">
            <a:avLst/>
          </a:prstGeom>
          <a:noFill/>
        </p:spPr>
        <p:txBody>
          <a:bodyPr wrap="square" rtlCol="0">
            <a:spAutoFit/>
          </a:bodyPr>
          <a:lstStyle/>
          <a:p>
            <a:r>
              <a:rPr lang="en-US" sz="2000" b="1" i="1" dirty="0">
                <a:solidFill>
                  <a:srgbClr val="009999"/>
                </a:solidFill>
              </a:rPr>
              <a:t>Please continue to Part II of the presentation…</a:t>
            </a:r>
          </a:p>
        </p:txBody>
      </p:sp>
      <p:cxnSp>
        <p:nvCxnSpPr>
          <p:cNvPr id="8" name="Straight Connector 7">
            <a:extLst>
              <a:ext uri="{FF2B5EF4-FFF2-40B4-BE49-F238E27FC236}">
                <a16:creationId xmlns:a16="http://schemas.microsoft.com/office/drawing/2014/main" id="{5021B0BE-91AF-40EB-8149-BAAC9FF2A303}"/>
              </a:ext>
            </a:extLst>
          </p:cNvPr>
          <p:cNvCxnSpPr/>
          <p:nvPr/>
        </p:nvCxnSpPr>
        <p:spPr>
          <a:xfrm>
            <a:off x="2881618" y="3718628"/>
            <a:ext cx="3380763" cy="0"/>
          </a:xfrm>
          <a:prstGeom prst="line">
            <a:avLst/>
          </a:prstGeom>
          <a:ln w="38100">
            <a:solidFill>
              <a:srgbClr val="660033"/>
            </a:solidFill>
            <a:headEnd type="diamond"/>
            <a:tailEnd type="diamond"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8074040-355B-46A8-9F44-E39153F32CC0}"/>
              </a:ext>
            </a:extLst>
          </p:cNvPr>
          <p:cNvSpPr txBox="1"/>
          <p:nvPr/>
        </p:nvSpPr>
        <p:spPr>
          <a:xfrm>
            <a:off x="0" y="1794014"/>
            <a:ext cx="9144000" cy="1569660"/>
          </a:xfrm>
          <a:prstGeom prst="rect">
            <a:avLst/>
          </a:prstGeom>
          <a:noFill/>
        </p:spPr>
        <p:txBody>
          <a:bodyPr wrap="square" rtlCol="0">
            <a:spAutoFit/>
          </a:bodyPr>
          <a:lstStyle/>
          <a:p>
            <a:pPr algn="ctr"/>
            <a:r>
              <a:rPr lang="en-US" sz="4800" b="1" dirty="0">
                <a:solidFill>
                  <a:srgbClr val="660033"/>
                </a:solidFill>
              </a:rPr>
              <a:t>Exploring Indigenous Cultures</a:t>
            </a:r>
          </a:p>
          <a:p>
            <a:pPr algn="ctr"/>
            <a:r>
              <a:rPr lang="en-US" sz="4800" b="1" dirty="0">
                <a:solidFill>
                  <a:srgbClr val="660033"/>
                </a:solidFill>
              </a:rPr>
              <a:t>of North Carolina</a:t>
            </a:r>
          </a:p>
        </p:txBody>
      </p:sp>
      <p:sp>
        <p:nvSpPr>
          <p:cNvPr id="10" name="TextBox 9">
            <a:extLst>
              <a:ext uri="{FF2B5EF4-FFF2-40B4-BE49-F238E27FC236}">
                <a16:creationId xmlns:a16="http://schemas.microsoft.com/office/drawing/2014/main" id="{9CF44383-1567-47BA-9C0A-5FC7A0EAB954}"/>
              </a:ext>
            </a:extLst>
          </p:cNvPr>
          <p:cNvSpPr txBox="1"/>
          <p:nvPr/>
        </p:nvSpPr>
        <p:spPr>
          <a:xfrm>
            <a:off x="0" y="4013621"/>
            <a:ext cx="9144000" cy="1538883"/>
          </a:xfrm>
          <a:prstGeom prst="rect">
            <a:avLst/>
          </a:prstGeom>
          <a:noFill/>
        </p:spPr>
        <p:txBody>
          <a:bodyPr wrap="square" lIns="91440" tIns="45720" rIns="91440" bIns="45720" rtlCol="0" anchor="t">
            <a:spAutoFit/>
          </a:bodyPr>
          <a:lstStyle/>
          <a:p>
            <a:pPr algn="ctr"/>
            <a:r>
              <a:rPr lang="en-US" sz="4000" b="1" dirty="0">
                <a:solidFill>
                  <a:srgbClr val="008080"/>
                </a:solidFill>
              </a:rPr>
              <a:t>Part II</a:t>
            </a:r>
          </a:p>
          <a:p>
            <a:pPr algn="ctr"/>
            <a:r>
              <a:rPr lang="en-US" sz="5400" b="1" dirty="0">
                <a:solidFill>
                  <a:srgbClr val="008080"/>
                </a:solidFill>
              </a:rPr>
              <a:t>THE PRESENT</a:t>
            </a:r>
            <a:endParaRPr lang="en-US" sz="5400" b="1" dirty="0">
              <a:solidFill>
                <a:srgbClr val="008080"/>
              </a:solidFill>
              <a:cs typeface="Calibri"/>
            </a:endParaRPr>
          </a:p>
        </p:txBody>
      </p:sp>
    </p:spTree>
    <p:extLst>
      <p:ext uri="{BB962C8B-B14F-4D97-AF65-F5344CB8AC3E}">
        <p14:creationId xmlns:p14="http://schemas.microsoft.com/office/powerpoint/2010/main" val="102172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sp>
        <p:nvSpPr>
          <p:cNvPr id="8" name="TextBox 7">
            <a:extLst>
              <a:ext uri="{FF2B5EF4-FFF2-40B4-BE49-F238E27FC236}">
                <a16:creationId xmlns:a16="http://schemas.microsoft.com/office/drawing/2014/main" id="{AA683162-DC63-4D04-ADDF-9F8284220BDC}"/>
              </a:ext>
            </a:extLst>
          </p:cNvPr>
          <p:cNvSpPr txBox="1"/>
          <p:nvPr/>
        </p:nvSpPr>
        <p:spPr>
          <a:xfrm>
            <a:off x="0" y="2947205"/>
            <a:ext cx="9144000" cy="707886"/>
          </a:xfrm>
          <a:prstGeom prst="rect">
            <a:avLst/>
          </a:prstGeom>
          <a:noFill/>
        </p:spPr>
        <p:txBody>
          <a:bodyPr wrap="square" lIns="91440" tIns="45720" rIns="91440" bIns="45720" rtlCol="0" anchor="t">
            <a:spAutoFit/>
          </a:bodyPr>
          <a:lstStyle/>
          <a:p>
            <a:pPr algn="ctr"/>
            <a:r>
              <a:rPr lang="en-US" sz="4000" b="1" dirty="0">
                <a:solidFill>
                  <a:srgbClr val="008080"/>
                </a:solidFill>
              </a:rPr>
              <a:t>How do we know about the past?</a:t>
            </a:r>
            <a:endParaRPr lang="en-US" dirty="0"/>
          </a:p>
        </p:txBody>
      </p:sp>
      <p:sp>
        <p:nvSpPr>
          <p:cNvPr id="4" name="TextBox 3">
            <a:extLst>
              <a:ext uri="{FF2B5EF4-FFF2-40B4-BE49-F238E27FC236}">
                <a16:creationId xmlns:a16="http://schemas.microsoft.com/office/drawing/2014/main" id="{E1BA4369-6A8B-45C9-82CF-ED5ABD968B01}"/>
              </a:ext>
            </a:extLst>
          </p:cNvPr>
          <p:cNvSpPr txBox="1"/>
          <p:nvPr/>
        </p:nvSpPr>
        <p:spPr>
          <a:xfrm>
            <a:off x="621792" y="666902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15127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9890" r="-110" b="-220"/>
          <a:stretch/>
        </p:blipFill>
        <p:spPr>
          <a:xfrm>
            <a:off x="0" y="6033837"/>
            <a:ext cx="9154040" cy="825975"/>
          </a:xfrm>
          <a:prstGeom prst="rect">
            <a:avLst/>
          </a:prstGeom>
        </p:spPr>
      </p:pic>
      <p:sp>
        <p:nvSpPr>
          <p:cNvPr id="8" name="TextBox 7">
            <a:extLst>
              <a:ext uri="{FF2B5EF4-FFF2-40B4-BE49-F238E27FC236}">
                <a16:creationId xmlns:a16="http://schemas.microsoft.com/office/drawing/2014/main" id="{AA683162-DC63-4D04-ADDF-9F8284220BDC}"/>
              </a:ext>
            </a:extLst>
          </p:cNvPr>
          <p:cNvSpPr txBox="1"/>
          <p:nvPr/>
        </p:nvSpPr>
        <p:spPr>
          <a:xfrm>
            <a:off x="131862" y="1164004"/>
            <a:ext cx="9022178" cy="646331"/>
          </a:xfrm>
          <a:prstGeom prst="rect">
            <a:avLst/>
          </a:prstGeom>
          <a:noFill/>
        </p:spPr>
        <p:txBody>
          <a:bodyPr wrap="square" lIns="91440" tIns="45720" rIns="91440" bIns="45720" rtlCol="0" anchor="t">
            <a:spAutoFit/>
          </a:bodyPr>
          <a:lstStyle/>
          <a:p>
            <a:r>
              <a:rPr lang="en-US" sz="3600" b="1" dirty="0">
                <a:solidFill>
                  <a:srgbClr val="008080"/>
                </a:solidFill>
              </a:rPr>
              <a:t>We know about the past through…</a:t>
            </a:r>
            <a:endParaRPr lang="en-US" sz="3600" dirty="0"/>
          </a:p>
        </p:txBody>
      </p:sp>
      <p:sp>
        <p:nvSpPr>
          <p:cNvPr id="4" name="TextBox 3">
            <a:extLst>
              <a:ext uri="{FF2B5EF4-FFF2-40B4-BE49-F238E27FC236}">
                <a16:creationId xmlns:a16="http://schemas.microsoft.com/office/drawing/2014/main" id="{E1BA4369-6A8B-45C9-82CF-ED5ABD968B01}"/>
              </a:ext>
            </a:extLst>
          </p:cNvPr>
          <p:cNvSpPr txBox="1"/>
          <p:nvPr/>
        </p:nvSpPr>
        <p:spPr>
          <a:xfrm>
            <a:off x="621792" y="6669024"/>
            <a:ext cx="184731" cy="369332"/>
          </a:xfrm>
          <a:prstGeom prst="rect">
            <a:avLst/>
          </a:prstGeom>
          <a:noFill/>
        </p:spPr>
        <p:txBody>
          <a:bodyPr wrap="none" rtlCol="0">
            <a:spAutoFit/>
          </a:bodyPr>
          <a:lstStyle/>
          <a:p>
            <a:endParaRPr lang="en-US" dirty="0"/>
          </a:p>
        </p:txBody>
      </p:sp>
      <p:pic>
        <p:nvPicPr>
          <p:cNvPr id="2" name="Picture 4">
            <a:extLst>
              <a:ext uri="{FF2B5EF4-FFF2-40B4-BE49-F238E27FC236}">
                <a16:creationId xmlns:a16="http://schemas.microsoft.com/office/drawing/2014/main" id="{6A8B2450-1F0C-4E82-B8F9-00707ADE82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1848" y="3561952"/>
            <a:ext cx="2944227" cy="1656127"/>
          </a:xfrm>
          <a:prstGeom prst="rect">
            <a:avLst/>
          </a:prstGeom>
          <a:ln>
            <a:solidFill>
              <a:schemeClr val="accent1"/>
            </a:solidFill>
          </a:ln>
        </p:spPr>
      </p:pic>
      <p:pic>
        <p:nvPicPr>
          <p:cNvPr id="5" name="Picture 6">
            <a:extLst>
              <a:ext uri="{FF2B5EF4-FFF2-40B4-BE49-F238E27FC236}">
                <a16:creationId xmlns:a16="http://schemas.microsoft.com/office/drawing/2014/main" id="{72B168E0-4463-4E39-8F1D-DF91D4B51DD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39176" y="3045621"/>
            <a:ext cx="2255619" cy="2670373"/>
          </a:xfrm>
          <a:prstGeom prst="rect">
            <a:avLst/>
          </a:prstGeom>
          <a:ln>
            <a:solidFill>
              <a:schemeClr val="accent1"/>
            </a:solidFill>
          </a:ln>
        </p:spPr>
      </p:pic>
      <p:pic>
        <p:nvPicPr>
          <p:cNvPr id="7" name="Picture 8" descr="A picture containing person, outdoor, ground, people&#10;&#10;Description automatically generated">
            <a:extLst>
              <a:ext uri="{FF2B5EF4-FFF2-40B4-BE49-F238E27FC236}">
                <a16:creationId xmlns:a16="http://schemas.microsoft.com/office/drawing/2014/main" id="{537EF587-3458-40C3-91BD-542847433EBC}"/>
              </a:ext>
            </a:extLst>
          </p:cNvPr>
          <p:cNvPicPr>
            <a:picLocks noChangeAspect="1"/>
          </p:cNvPicPr>
          <p:nvPr/>
        </p:nvPicPr>
        <p:blipFill>
          <a:blip r:embed="rId7"/>
          <a:stretch>
            <a:fillRect/>
          </a:stretch>
        </p:blipFill>
        <p:spPr>
          <a:xfrm>
            <a:off x="6384709" y="3325889"/>
            <a:ext cx="2592806" cy="2134686"/>
          </a:xfrm>
          <a:prstGeom prst="rect">
            <a:avLst/>
          </a:prstGeom>
          <a:ln>
            <a:solidFill>
              <a:schemeClr val="accent1"/>
            </a:solidFill>
          </a:ln>
        </p:spPr>
      </p:pic>
      <p:sp>
        <p:nvSpPr>
          <p:cNvPr id="9" name="TextBox 8">
            <a:extLst>
              <a:ext uri="{FF2B5EF4-FFF2-40B4-BE49-F238E27FC236}">
                <a16:creationId xmlns:a16="http://schemas.microsoft.com/office/drawing/2014/main" id="{21622509-47A4-4D3F-B61A-551772579732}"/>
              </a:ext>
            </a:extLst>
          </p:cNvPr>
          <p:cNvSpPr txBox="1"/>
          <p:nvPr/>
        </p:nvSpPr>
        <p:spPr>
          <a:xfrm>
            <a:off x="0" y="2223466"/>
            <a:ext cx="9133973" cy="523220"/>
          </a:xfrm>
          <a:prstGeom prst="rect">
            <a:avLst/>
          </a:prstGeom>
          <a:noFill/>
        </p:spPr>
        <p:txBody>
          <a:bodyPr wrap="square" rtlCol="0">
            <a:spAutoFit/>
          </a:bodyPr>
          <a:lstStyle/>
          <a:p>
            <a:r>
              <a:rPr lang="en-US" sz="2800" b="1" dirty="0"/>
              <a:t>    Oral History    |    Historical Documents    |    Archaeology</a:t>
            </a:r>
          </a:p>
        </p:txBody>
      </p:sp>
      <p:sp>
        <p:nvSpPr>
          <p:cNvPr id="12" name="TextBox 11">
            <a:extLst>
              <a:ext uri="{FF2B5EF4-FFF2-40B4-BE49-F238E27FC236}">
                <a16:creationId xmlns:a16="http://schemas.microsoft.com/office/drawing/2014/main" id="{A786D576-3AEA-C9B4-3C83-F8A887805B76}"/>
              </a:ext>
            </a:extLst>
          </p:cNvPr>
          <p:cNvSpPr txBox="1"/>
          <p:nvPr/>
        </p:nvSpPr>
        <p:spPr>
          <a:xfrm>
            <a:off x="120723" y="4969672"/>
            <a:ext cx="685800" cy="2484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bg1"/>
                </a:solidFill>
              </a:rPr>
              <a:t>Figure 5.</a:t>
            </a:r>
          </a:p>
        </p:txBody>
      </p:sp>
      <p:sp>
        <p:nvSpPr>
          <p:cNvPr id="13" name="TextBox 12">
            <a:extLst>
              <a:ext uri="{FF2B5EF4-FFF2-40B4-BE49-F238E27FC236}">
                <a16:creationId xmlns:a16="http://schemas.microsoft.com/office/drawing/2014/main" id="{02A4AA0B-FD78-587B-330A-3E3E9E3A830C}"/>
              </a:ext>
            </a:extLst>
          </p:cNvPr>
          <p:cNvSpPr txBox="1"/>
          <p:nvPr/>
        </p:nvSpPr>
        <p:spPr>
          <a:xfrm>
            <a:off x="3375081" y="5498799"/>
            <a:ext cx="685800" cy="2484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6.</a:t>
            </a:r>
          </a:p>
        </p:txBody>
      </p:sp>
      <p:sp>
        <p:nvSpPr>
          <p:cNvPr id="14" name="TextBox 13">
            <a:extLst>
              <a:ext uri="{FF2B5EF4-FFF2-40B4-BE49-F238E27FC236}">
                <a16:creationId xmlns:a16="http://schemas.microsoft.com/office/drawing/2014/main" id="{0B79A78E-A57F-B8D3-0852-E090AE62EF0A}"/>
              </a:ext>
            </a:extLst>
          </p:cNvPr>
          <p:cNvSpPr txBox="1"/>
          <p:nvPr/>
        </p:nvSpPr>
        <p:spPr>
          <a:xfrm>
            <a:off x="6372866" y="5228806"/>
            <a:ext cx="685800" cy="2484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7.</a:t>
            </a:r>
          </a:p>
        </p:txBody>
      </p:sp>
    </p:spTree>
    <p:extLst>
      <p:ext uri="{BB962C8B-B14F-4D97-AF65-F5344CB8AC3E}">
        <p14:creationId xmlns:p14="http://schemas.microsoft.com/office/powerpoint/2010/main" val="797651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1BDBBC-DACF-4A7C-9F3D-B71A73FA78E5}"/>
              </a:ext>
            </a:extLst>
          </p:cNvPr>
          <p:cNvPicPr>
            <a:picLocks noChangeAspect="1"/>
          </p:cNvPicPr>
          <p:nvPr/>
        </p:nvPicPr>
        <p:blipFill rotWithShape="1">
          <a:blip r:embed="rId3"/>
          <a:srcRect l="8400" t="10356" r="12781" b="11897"/>
          <a:stretch/>
        </p:blipFill>
        <p:spPr>
          <a:xfrm>
            <a:off x="0" y="912208"/>
            <a:ext cx="9144000" cy="5073655"/>
          </a:xfrm>
          <a:prstGeom prst="rect">
            <a:avLst/>
          </a:prstGeom>
          <a:ln>
            <a:solidFill>
              <a:srgbClr val="009999"/>
            </a:solidFill>
          </a:ln>
        </p:spPr>
      </p:pic>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sp>
        <p:nvSpPr>
          <p:cNvPr id="7" name="TextBox 6">
            <a:extLst>
              <a:ext uri="{FF2B5EF4-FFF2-40B4-BE49-F238E27FC236}">
                <a16:creationId xmlns:a16="http://schemas.microsoft.com/office/drawing/2014/main" id="{8343125E-8926-923E-CDF8-09DAD81B6D99}"/>
              </a:ext>
            </a:extLst>
          </p:cNvPr>
          <p:cNvSpPr txBox="1"/>
          <p:nvPr/>
        </p:nvSpPr>
        <p:spPr>
          <a:xfrm>
            <a:off x="0" y="5737456"/>
            <a:ext cx="685800" cy="2484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bg1"/>
                </a:solidFill>
              </a:rPr>
              <a:t>Figure 8.</a:t>
            </a:r>
          </a:p>
        </p:txBody>
      </p:sp>
    </p:spTree>
    <p:extLst>
      <p:ext uri="{BB962C8B-B14F-4D97-AF65-F5344CB8AC3E}">
        <p14:creationId xmlns:p14="http://schemas.microsoft.com/office/powerpoint/2010/main" val="3535261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sp>
        <p:nvSpPr>
          <p:cNvPr id="5" name="TextBox 4">
            <a:extLst>
              <a:ext uri="{FF2B5EF4-FFF2-40B4-BE49-F238E27FC236}">
                <a16:creationId xmlns:a16="http://schemas.microsoft.com/office/drawing/2014/main" id="{3B332B27-99B3-354D-8905-A1E2B366CE8F}"/>
              </a:ext>
            </a:extLst>
          </p:cNvPr>
          <p:cNvSpPr txBox="1"/>
          <p:nvPr/>
        </p:nvSpPr>
        <p:spPr>
          <a:xfrm>
            <a:off x="190123" y="1059255"/>
            <a:ext cx="4734962" cy="646331"/>
          </a:xfrm>
          <a:prstGeom prst="rect">
            <a:avLst/>
          </a:prstGeom>
          <a:noFill/>
        </p:spPr>
        <p:txBody>
          <a:bodyPr wrap="square" rtlCol="0">
            <a:spAutoFit/>
          </a:bodyPr>
          <a:lstStyle/>
          <a:p>
            <a:r>
              <a:rPr lang="en-US" sz="3600" b="1" dirty="0">
                <a:solidFill>
                  <a:srgbClr val="008080"/>
                </a:solidFill>
              </a:rPr>
              <a:t>Fact or Fiction? </a:t>
            </a:r>
          </a:p>
        </p:txBody>
      </p:sp>
      <p:sp>
        <p:nvSpPr>
          <p:cNvPr id="6" name="TextBox 5">
            <a:extLst>
              <a:ext uri="{FF2B5EF4-FFF2-40B4-BE49-F238E27FC236}">
                <a16:creationId xmlns:a16="http://schemas.microsoft.com/office/drawing/2014/main" id="{61CA6AE7-7CB3-E34E-80DE-0AC17AC9B47D}"/>
              </a:ext>
            </a:extLst>
          </p:cNvPr>
          <p:cNvSpPr txBox="1"/>
          <p:nvPr/>
        </p:nvSpPr>
        <p:spPr>
          <a:xfrm>
            <a:off x="190123" y="1823350"/>
            <a:ext cx="8474043" cy="400109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200" b="1" dirty="0"/>
              <a:t>Archaeologists dig up dinosaurs.</a:t>
            </a:r>
          </a:p>
          <a:p>
            <a:pPr marL="285750" indent="-285750">
              <a:buFont typeface="Arial" panose="020B0604020202020204" pitchFamily="34" charset="0"/>
              <a:buChar char="•"/>
            </a:pPr>
            <a:endParaRPr lang="en-US" dirty="0">
              <a:cs typeface="Calibri"/>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200" b="1" dirty="0"/>
              <a:t>Picking up artifacts when you see them outside is okay.</a:t>
            </a:r>
            <a:endParaRPr lang="en-US" sz="2200" b="1" dirty="0">
              <a:cs typeface="Calibri"/>
            </a:endParaRPr>
          </a:p>
          <a:p>
            <a:pPr marL="285750" indent="-285750">
              <a:buFont typeface="Arial" panose="020B0604020202020204" pitchFamily="34" charset="0"/>
              <a:buChar char="•"/>
            </a:pPr>
            <a:endParaRPr lang="en-US" dirty="0">
              <a:cs typeface="Calibri"/>
            </a:endParaRPr>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r>
              <a:rPr lang="en-US" sz="2200" b="1" dirty="0"/>
              <a:t>All archaeologists work outside.</a:t>
            </a:r>
          </a:p>
          <a:p>
            <a:pPr marL="285750" indent="-285750">
              <a:buFont typeface="Arial" panose="020B0604020202020204" pitchFamily="34" charset="0"/>
              <a:buChar char="•"/>
            </a:pPr>
            <a:endParaRPr lang="en-US" dirty="0">
              <a:cs typeface="Calibri" panose="020F0502020204030204"/>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200" b="1" dirty="0"/>
              <a:t>Archaeologists look at trash.</a:t>
            </a:r>
          </a:p>
        </p:txBody>
      </p:sp>
      <p:sp>
        <p:nvSpPr>
          <p:cNvPr id="2" name="TextBox 1">
            <a:extLst>
              <a:ext uri="{FF2B5EF4-FFF2-40B4-BE49-F238E27FC236}">
                <a16:creationId xmlns:a16="http://schemas.microsoft.com/office/drawing/2014/main" id="{46117334-3799-46F4-A341-E40E9B13679D}"/>
              </a:ext>
            </a:extLst>
          </p:cNvPr>
          <p:cNvSpPr txBox="1"/>
          <p:nvPr/>
        </p:nvSpPr>
        <p:spPr>
          <a:xfrm>
            <a:off x="1394653" y="2344089"/>
            <a:ext cx="48082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C00000"/>
                </a:solidFill>
                <a:cs typeface="Calibri"/>
              </a:rPr>
              <a:t>FALSE</a:t>
            </a:r>
            <a:r>
              <a:rPr lang="en-US" dirty="0">
                <a:cs typeface="Calibri"/>
              </a:rPr>
              <a:t> ‒ That would be a paleontologist!</a:t>
            </a:r>
          </a:p>
        </p:txBody>
      </p:sp>
      <p:sp>
        <p:nvSpPr>
          <p:cNvPr id="4" name="TextBox 3">
            <a:extLst>
              <a:ext uri="{FF2B5EF4-FFF2-40B4-BE49-F238E27FC236}">
                <a16:creationId xmlns:a16="http://schemas.microsoft.com/office/drawing/2014/main" id="{79F962B5-0341-4B71-A45D-54411656293C}"/>
              </a:ext>
            </a:extLst>
          </p:cNvPr>
          <p:cNvSpPr txBox="1"/>
          <p:nvPr/>
        </p:nvSpPr>
        <p:spPr>
          <a:xfrm>
            <a:off x="1394653" y="3434889"/>
            <a:ext cx="77474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C00000"/>
                </a:solidFill>
                <a:latin typeface="Calibri"/>
                <a:cs typeface="Calibri Light"/>
              </a:rPr>
              <a:t>FALSE</a:t>
            </a:r>
            <a:r>
              <a:rPr lang="en-US" dirty="0">
                <a:latin typeface="Calibri"/>
                <a:cs typeface="Calibri Light"/>
              </a:rPr>
              <a:t> </a:t>
            </a:r>
            <a:r>
              <a:rPr lang="en-US" dirty="0">
                <a:cs typeface="Calibri"/>
              </a:rPr>
              <a:t>‒</a:t>
            </a:r>
            <a:r>
              <a:rPr lang="en-US" dirty="0">
                <a:latin typeface="Calibri"/>
                <a:cs typeface="Calibri Light"/>
              </a:rPr>
              <a:t> Archaeologists need to know where things came from so picking up artifacts removes its context which gives archaeologists important information!</a:t>
            </a:r>
          </a:p>
        </p:txBody>
      </p:sp>
      <p:sp>
        <p:nvSpPr>
          <p:cNvPr id="7" name="TextBox 6">
            <a:extLst>
              <a:ext uri="{FF2B5EF4-FFF2-40B4-BE49-F238E27FC236}">
                <a16:creationId xmlns:a16="http://schemas.microsoft.com/office/drawing/2014/main" id="{E34CEED3-AE35-4F77-8527-B00404AF39E1}"/>
              </a:ext>
            </a:extLst>
          </p:cNvPr>
          <p:cNvSpPr txBox="1"/>
          <p:nvPr/>
        </p:nvSpPr>
        <p:spPr>
          <a:xfrm>
            <a:off x="1394653" y="4572666"/>
            <a:ext cx="76321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C00000"/>
                </a:solidFill>
                <a:latin typeface="Calibri"/>
                <a:cs typeface="Calibri Light"/>
              </a:rPr>
              <a:t>FALSE</a:t>
            </a:r>
            <a:r>
              <a:rPr lang="en-US" dirty="0">
                <a:latin typeface="Calibri"/>
                <a:cs typeface="Calibri Light"/>
              </a:rPr>
              <a:t> </a:t>
            </a:r>
            <a:r>
              <a:rPr lang="en-US" dirty="0">
                <a:cs typeface="Calibri"/>
              </a:rPr>
              <a:t>‒ </a:t>
            </a:r>
            <a:r>
              <a:rPr lang="en-US" dirty="0">
                <a:latin typeface="Calibri"/>
                <a:cs typeface="Calibri Light"/>
              </a:rPr>
              <a:t> Only some archaeological work happens outside. Archaeologists often spend more time in the lab analyzing and interpreting what they found.</a:t>
            </a:r>
            <a:endParaRPr lang="en-US" dirty="0">
              <a:cs typeface="Calibri"/>
            </a:endParaRPr>
          </a:p>
        </p:txBody>
      </p:sp>
      <p:sp>
        <p:nvSpPr>
          <p:cNvPr id="8" name="TextBox 7">
            <a:extLst>
              <a:ext uri="{FF2B5EF4-FFF2-40B4-BE49-F238E27FC236}">
                <a16:creationId xmlns:a16="http://schemas.microsoft.com/office/drawing/2014/main" id="{83E24106-A42F-437A-8441-2CE75531591B}"/>
              </a:ext>
            </a:extLst>
          </p:cNvPr>
          <p:cNvSpPr txBox="1"/>
          <p:nvPr/>
        </p:nvSpPr>
        <p:spPr>
          <a:xfrm>
            <a:off x="1447449" y="5684727"/>
            <a:ext cx="76321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8080"/>
                </a:solidFill>
                <a:latin typeface="Calibri"/>
                <a:cs typeface="Calibri Light"/>
              </a:rPr>
              <a:t>TRUE</a:t>
            </a:r>
            <a:r>
              <a:rPr lang="en-US" dirty="0">
                <a:solidFill>
                  <a:srgbClr val="008080"/>
                </a:solidFill>
                <a:latin typeface="Calibri"/>
                <a:cs typeface="Calibri Light"/>
              </a:rPr>
              <a:t> </a:t>
            </a:r>
            <a:r>
              <a:rPr lang="en-US" dirty="0">
                <a:cs typeface="Calibri"/>
              </a:rPr>
              <a:t>‒</a:t>
            </a:r>
            <a:r>
              <a:rPr lang="en-US" dirty="0">
                <a:latin typeface="Calibri"/>
                <a:cs typeface="Calibri Light"/>
              </a:rPr>
              <a:t> There is lots of important information that can be learned from someone's trash. For instance, what you eat, use, and then discard.</a:t>
            </a:r>
          </a:p>
        </p:txBody>
      </p:sp>
      <p:sp>
        <p:nvSpPr>
          <p:cNvPr id="12" name="TextBox 11">
            <a:extLst>
              <a:ext uri="{FF2B5EF4-FFF2-40B4-BE49-F238E27FC236}">
                <a16:creationId xmlns:a16="http://schemas.microsoft.com/office/drawing/2014/main" id="{BC642A2B-9203-401F-9393-38DAAEAA47A9}"/>
              </a:ext>
            </a:extLst>
          </p:cNvPr>
          <p:cNvSpPr txBox="1"/>
          <p:nvPr/>
        </p:nvSpPr>
        <p:spPr>
          <a:xfrm>
            <a:off x="-32047" y="6610446"/>
            <a:ext cx="1803699" cy="246221"/>
          </a:xfrm>
          <a:prstGeom prst="rect">
            <a:avLst/>
          </a:prstGeom>
          <a:noFill/>
        </p:spPr>
        <p:txBody>
          <a:bodyPr wrap="none" lIns="91440" tIns="45720" rIns="91440" bIns="45720" rtlCol="0" anchor="t">
            <a:spAutoFit/>
          </a:bodyPr>
          <a:lstStyle/>
          <a:p>
            <a:r>
              <a:rPr lang="en-US" sz="1000" dirty="0"/>
              <a:t>https://ancientnc.web.unc.edu</a:t>
            </a:r>
            <a:endParaRPr lang="en-US" sz="1000">
              <a:cs typeface="Calibri"/>
            </a:endParaRPr>
          </a:p>
        </p:txBody>
      </p:sp>
    </p:spTree>
    <p:extLst>
      <p:ext uri="{BB962C8B-B14F-4D97-AF65-F5344CB8AC3E}">
        <p14:creationId xmlns:p14="http://schemas.microsoft.com/office/powerpoint/2010/main" val="226536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D3E139-040A-4136-AAE8-AFE23E1CB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 cy="6858000"/>
          </a:xfrm>
          <a:prstGeom prst="rect">
            <a:avLst/>
          </a:prstGeom>
        </p:spPr>
      </p:pic>
      <p:pic>
        <p:nvPicPr>
          <p:cNvPr id="7" name="Picture 6">
            <a:extLst>
              <a:ext uri="{FF2B5EF4-FFF2-40B4-BE49-F238E27FC236}">
                <a16:creationId xmlns:a16="http://schemas.microsoft.com/office/drawing/2014/main" id="{13E280CB-D212-4A63-B36A-F82869F42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300" y="0"/>
            <a:ext cx="1028700" cy="6858000"/>
          </a:xfrm>
          <a:prstGeom prst="rect">
            <a:avLst/>
          </a:prstGeom>
        </p:spPr>
      </p:pic>
      <p:sp>
        <p:nvSpPr>
          <p:cNvPr id="2" name="TextBox 1">
            <a:extLst>
              <a:ext uri="{FF2B5EF4-FFF2-40B4-BE49-F238E27FC236}">
                <a16:creationId xmlns:a16="http://schemas.microsoft.com/office/drawing/2014/main" id="{DC0BA947-F407-7144-ADB8-7598B0D64890}"/>
              </a:ext>
            </a:extLst>
          </p:cNvPr>
          <p:cNvSpPr txBox="1"/>
          <p:nvPr/>
        </p:nvSpPr>
        <p:spPr>
          <a:xfrm>
            <a:off x="1219200" y="164683"/>
            <a:ext cx="6896100" cy="646331"/>
          </a:xfrm>
          <a:prstGeom prst="rect">
            <a:avLst/>
          </a:prstGeom>
          <a:noFill/>
        </p:spPr>
        <p:txBody>
          <a:bodyPr wrap="square" rtlCol="0">
            <a:spAutoFit/>
          </a:bodyPr>
          <a:lstStyle/>
          <a:p>
            <a:r>
              <a:rPr lang="en-US" sz="3600" b="1" dirty="0">
                <a:solidFill>
                  <a:srgbClr val="008080"/>
                </a:solidFill>
              </a:rPr>
              <a:t>Archaeology is…</a:t>
            </a:r>
          </a:p>
        </p:txBody>
      </p:sp>
      <p:sp>
        <p:nvSpPr>
          <p:cNvPr id="3" name="TextBox 2">
            <a:extLst>
              <a:ext uri="{FF2B5EF4-FFF2-40B4-BE49-F238E27FC236}">
                <a16:creationId xmlns:a16="http://schemas.microsoft.com/office/drawing/2014/main" id="{49DE590D-44CA-144D-A4C6-E749A3B0E532}"/>
              </a:ext>
            </a:extLst>
          </p:cNvPr>
          <p:cNvSpPr txBox="1"/>
          <p:nvPr/>
        </p:nvSpPr>
        <p:spPr>
          <a:xfrm>
            <a:off x="1374451" y="912635"/>
            <a:ext cx="6740850" cy="255454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t>The study of people through their things, also known as artifacts</a:t>
            </a:r>
          </a:p>
          <a:p>
            <a:r>
              <a:rPr lang="en-US" sz="2000" dirty="0"/>
              <a:t>  </a:t>
            </a:r>
          </a:p>
          <a:p>
            <a:pPr marL="285750" indent="-285750">
              <a:buFont typeface="Arial" panose="020B0604020202020204" pitchFamily="34" charset="0"/>
              <a:buChar char="•"/>
            </a:pPr>
            <a:r>
              <a:rPr lang="en-US" sz="2000" dirty="0"/>
              <a:t>There are many types of archaeologists who specialize in studying certain topics and materials (i.e., plants, animals)</a:t>
            </a:r>
            <a:endParaRPr lang="en-US" sz="2000">
              <a:cs typeface="Calibri"/>
            </a:endParaRPr>
          </a:p>
          <a:p>
            <a:pPr marL="285750" indent="-285750">
              <a:buFont typeface="Arial" panose="020B0604020202020204" pitchFamily="34" charset="0"/>
              <a:buChar char="•"/>
            </a:pPr>
            <a:endParaRPr lang="en-US" sz="2000" dirty="0">
              <a:cs typeface="Calibri"/>
            </a:endParaRPr>
          </a:p>
          <a:p>
            <a:pPr marL="285750" indent="-285750">
              <a:buFont typeface="Arial" panose="020B0604020202020204" pitchFamily="34" charset="0"/>
              <a:buChar char="•"/>
            </a:pPr>
            <a:r>
              <a:rPr lang="en-US" sz="2000" dirty="0">
                <a:cs typeface="Calibri"/>
              </a:rPr>
              <a:t>Archaeologists often look for changes across time and space</a:t>
            </a:r>
          </a:p>
          <a:p>
            <a:pPr marL="285750" indent="-285750">
              <a:buFont typeface="Arial" panose="020B0604020202020204" pitchFamily="34" charset="0"/>
              <a:buChar char="•"/>
            </a:pPr>
            <a:endParaRPr lang="en-US" sz="2000" dirty="0">
              <a:cs typeface="Calibri"/>
            </a:endParaRPr>
          </a:p>
        </p:txBody>
      </p:sp>
      <p:pic>
        <p:nvPicPr>
          <p:cNvPr id="3074" name="Picture 2">
            <a:extLst>
              <a:ext uri="{FF2B5EF4-FFF2-40B4-BE49-F238E27FC236}">
                <a16:creationId xmlns:a16="http://schemas.microsoft.com/office/drawing/2014/main" id="{6F02A853-732C-0247-ABCE-5452EF4E8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985500" y="3200461"/>
            <a:ext cx="5518752" cy="3656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179C1D-CA43-482D-8C9E-B75E9C5B1BB2}"/>
              </a:ext>
            </a:extLst>
          </p:cNvPr>
          <p:cNvSpPr txBox="1"/>
          <p:nvPr/>
        </p:nvSpPr>
        <p:spPr>
          <a:xfrm>
            <a:off x="1985499" y="6611779"/>
            <a:ext cx="61651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FFFF"/>
                </a:solidFill>
              </a:rPr>
              <a:t>Figure 9.</a:t>
            </a:r>
            <a:endParaRPr lang="en-US" sz="1000" dirty="0">
              <a:solidFill>
                <a:srgbClr val="FFFFFF"/>
              </a:solidFill>
              <a:cs typeface="Calibri"/>
            </a:endParaRPr>
          </a:p>
        </p:txBody>
      </p:sp>
    </p:spTree>
    <p:extLst>
      <p:ext uri="{BB962C8B-B14F-4D97-AF65-F5344CB8AC3E}">
        <p14:creationId xmlns:p14="http://schemas.microsoft.com/office/powerpoint/2010/main" val="466184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D3E139-040A-4136-AAE8-AFE23E1CB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 cy="6858000"/>
          </a:xfrm>
          <a:prstGeom prst="rect">
            <a:avLst/>
          </a:prstGeom>
        </p:spPr>
      </p:pic>
      <p:sp>
        <p:nvSpPr>
          <p:cNvPr id="2" name="TextBox 1">
            <a:extLst>
              <a:ext uri="{FF2B5EF4-FFF2-40B4-BE49-F238E27FC236}">
                <a16:creationId xmlns:a16="http://schemas.microsoft.com/office/drawing/2014/main" id="{DC0BA947-F407-7144-ADB8-7598B0D64890}"/>
              </a:ext>
            </a:extLst>
          </p:cNvPr>
          <p:cNvSpPr txBox="1"/>
          <p:nvPr/>
        </p:nvSpPr>
        <p:spPr>
          <a:xfrm>
            <a:off x="1028700" y="95059"/>
            <a:ext cx="8115299" cy="1200329"/>
          </a:xfrm>
          <a:prstGeom prst="rect">
            <a:avLst/>
          </a:prstGeom>
          <a:noFill/>
        </p:spPr>
        <p:txBody>
          <a:bodyPr wrap="square" rtlCol="0">
            <a:spAutoFit/>
          </a:bodyPr>
          <a:lstStyle/>
          <a:p>
            <a:pPr algn="ctr"/>
            <a:r>
              <a:rPr lang="en-US" sz="3600" b="1" dirty="0">
                <a:solidFill>
                  <a:srgbClr val="008080"/>
                </a:solidFill>
              </a:rPr>
              <a:t>Archaeological sites come in</a:t>
            </a:r>
          </a:p>
          <a:p>
            <a:pPr algn="ctr"/>
            <a:r>
              <a:rPr lang="en-US" sz="3600" b="1" dirty="0">
                <a:solidFill>
                  <a:srgbClr val="008080"/>
                </a:solidFill>
              </a:rPr>
              <a:t>all shapes and sizes.</a:t>
            </a:r>
          </a:p>
        </p:txBody>
      </p:sp>
      <p:pic>
        <p:nvPicPr>
          <p:cNvPr id="4" name="Picture 3">
            <a:extLst>
              <a:ext uri="{FF2B5EF4-FFF2-40B4-BE49-F238E27FC236}">
                <a16:creationId xmlns:a16="http://schemas.microsoft.com/office/drawing/2014/main" id="{22DE2B29-8BC4-B04A-960C-01441266439F}"/>
              </a:ext>
            </a:extLst>
          </p:cNvPr>
          <p:cNvPicPr>
            <a:picLocks noChangeAspect="1"/>
          </p:cNvPicPr>
          <p:nvPr/>
        </p:nvPicPr>
        <p:blipFill>
          <a:blip r:embed="rId4"/>
          <a:stretch>
            <a:fillRect/>
          </a:stretch>
        </p:blipFill>
        <p:spPr>
          <a:xfrm>
            <a:off x="4246179" y="3218608"/>
            <a:ext cx="4708634" cy="3128864"/>
          </a:xfrm>
          <a:prstGeom prst="rect">
            <a:avLst/>
          </a:prstGeom>
          <a:ln>
            <a:solidFill>
              <a:srgbClr val="009999"/>
            </a:solidFill>
          </a:ln>
        </p:spPr>
      </p:pic>
      <p:sp>
        <p:nvSpPr>
          <p:cNvPr id="6" name="TextBox 5">
            <a:extLst>
              <a:ext uri="{FF2B5EF4-FFF2-40B4-BE49-F238E27FC236}">
                <a16:creationId xmlns:a16="http://schemas.microsoft.com/office/drawing/2014/main" id="{2695A349-8EB2-5D4F-8963-7699D480C9F2}"/>
              </a:ext>
            </a:extLst>
          </p:cNvPr>
          <p:cNvSpPr txBox="1"/>
          <p:nvPr/>
        </p:nvSpPr>
        <p:spPr>
          <a:xfrm>
            <a:off x="4361792" y="1847672"/>
            <a:ext cx="4782207" cy="1107996"/>
          </a:xfrm>
          <a:prstGeom prst="rect">
            <a:avLst/>
          </a:prstGeom>
          <a:noFill/>
        </p:spPr>
        <p:txBody>
          <a:bodyPr wrap="square" rtlCol="0">
            <a:spAutoFit/>
          </a:bodyPr>
          <a:lstStyle/>
          <a:p>
            <a:r>
              <a:rPr lang="en-US" sz="2200" b="1" dirty="0"/>
              <a:t>Archaeological site: </a:t>
            </a:r>
            <a:r>
              <a:rPr lang="en-US" sz="2200" dirty="0"/>
              <a:t>Any place where there are physical remains of past human activities.</a:t>
            </a:r>
          </a:p>
        </p:txBody>
      </p:sp>
      <p:pic>
        <p:nvPicPr>
          <p:cNvPr id="11268" name="Picture 4">
            <a:extLst>
              <a:ext uri="{FF2B5EF4-FFF2-40B4-BE49-F238E27FC236}">
                <a16:creationId xmlns:a16="http://schemas.microsoft.com/office/drawing/2014/main" id="{34D0D686-45B0-C64D-8F62-D12059CCC0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322949" y="1621418"/>
            <a:ext cx="2691814" cy="2018860"/>
          </a:xfrm>
          <a:prstGeom prst="rect">
            <a:avLst/>
          </a:prstGeom>
          <a:noFill/>
          <a:ln>
            <a:solidFill>
              <a:srgbClr val="009999"/>
            </a:solidFill>
          </a:ln>
          <a:extLst>
            <a:ext uri="{909E8E84-426E-40DD-AFC4-6F175D3DCCD1}">
              <a14:hiddenFill xmlns:a14="http://schemas.microsoft.com/office/drawing/2010/main">
                <a:solidFill>
                  <a:srgbClr val="FFFFFF"/>
                </a:solidFill>
              </a14:hiddenFill>
            </a:ext>
          </a:extLst>
        </p:spPr>
      </p:pic>
      <p:pic>
        <p:nvPicPr>
          <p:cNvPr id="8" name="Picture 7" descr="A picture containing sky, outdoor, mountain, building&#10;&#10;Description automatically generated">
            <a:extLst>
              <a:ext uri="{FF2B5EF4-FFF2-40B4-BE49-F238E27FC236}">
                <a16:creationId xmlns:a16="http://schemas.microsoft.com/office/drawing/2014/main" id="{E7207E58-7A2B-246B-2767-481EB98DAE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4636" y="4065185"/>
            <a:ext cx="2830127" cy="2120320"/>
          </a:xfrm>
          <a:prstGeom prst="rect">
            <a:avLst/>
          </a:prstGeom>
          <a:ln>
            <a:solidFill>
              <a:srgbClr val="008080"/>
            </a:solidFill>
          </a:ln>
        </p:spPr>
      </p:pic>
      <p:sp>
        <p:nvSpPr>
          <p:cNvPr id="10" name="TextBox 9">
            <a:extLst>
              <a:ext uri="{FF2B5EF4-FFF2-40B4-BE49-F238E27FC236}">
                <a16:creationId xmlns:a16="http://schemas.microsoft.com/office/drawing/2014/main" id="{CE405AF8-1B1D-8D87-A4B8-AC58D347E3BA}"/>
              </a:ext>
            </a:extLst>
          </p:cNvPr>
          <p:cNvSpPr txBox="1"/>
          <p:nvPr/>
        </p:nvSpPr>
        <p:spPr>
          <a:xfrm>
            <a:off x="1322949" y="3391870"/>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bg1"/>
                </a:solidFill>
              </a:rPr>
              <a:t>Figure 10.</a:t>
            </a:r>
          </a:p>
        </p:txBody>
      </p:sp>
      <p:sp>
        <p:nvSpPr>
          <p:cNvPr id="11" name="TextBox 10">
            <a:extLst>
              <a:ext uri="{FF2B5EF4-FFF2-40B4-BE49-F238E27FC236}">
                <a16:creationId xmlns:a16="http://schemas.microsoft.com/office/drawing/2014/main" id="{63C8EA22-0FDE-ED7A-A3C0-23500F6FE9EA}"/>
              </a:ext>
            </a:extLst>
          </p:cNvPr>
          <p:cNvSpPr txBox="1"/>
          <p:nvPr/>
        </p:nvSpPr>
        <p:spPr>
          <a:xfrm>
            <a:off x="1184636" y="5939283"/>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11.</a:t>
            </a:r>
          </a:p>
        </p:txBody>
      </p:sp>
      <p:sp>
        <p:nvSpPr>
          <p:cNvPr id="12" name="TextBox 11">
            <a:extLst>
              <a:ext uri="{FF2B5EF4-FFF2-40B4-BE49-F238E27FC236}">
                <a16:creationId xmlns:a16="http://schemas.microsoft.com/office/drawing/2014/main" id="{3DCE0C80-7679-3996-7733-7D10564B68F9}"/>
              </a:ext>
            </a:extLst>
          </p:cNvPr>
          <p:cNvSpPr txBox="1"/>
          <p:nvPr/>
        </p:nvSpPr>
        <p:spPr>
          <a:xfrm>
            <a:off x="4246179" y="6062394"/>
            <a:ext cx="9238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Figure 12.</a:t>
            </a:r>
          </a:p>
        </p:txBody>
      </p:sp>
    </p:spTree>
    <p:extLst>
      <p:ext uri="{BB962C8B-B14F-4D97-AF65-F5344CB8AC3E}">
        <p14:creationId xmlns:p14="http://schemas.microsoft.com/office/powerpoint/2010/main" val="24555144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18098</TotalTime>
  <Words>2263</Words>
  <Application>Microsoft Office PowerPoint</Application>
  <PresentationFormat>Letter Paper (8.5x11 in)</PresentationFormat>
  <Paragraphs>314</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Merriweather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UNC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Lapham, Heather Alynn</dc:creator>
  <cp:lastModifiedBy>jmarante</cp:lastModifiedBy>
  <cp:revision>884</cp:revision>
  <cp:lastPrinted>2022-03-22T18:50:30Z</cp:lastPrinted>
  <dcterms:created xsi:type="dcterms:W3CDTF">2017-07-06T14:30:10Z</dcterms:created>
  <dcterms:modified xsi:type="dcterms:W3CDTF">2022-05-17T16:36:42Z</dcterms:modified>
</cp:coreProperties>
</file>