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9" r:id="rId2"/>
  </p:sldMasterIdLst>
  <p:notesMasterIdLst>
    <p:notesMasterId r:id="rId41"/>
  </p:notesMasterIdLst>
  <p:sldIdLst>
    <p:sldId id="269" r:id="rId3"/>
    <p:sldId id="332" r:id="rId4"/>
    <p:sldId id="296" r:id="rId5"/>
    <p:sldId id="333" r:id="rId6"/>
    <p:sldId id="281" r:id="rId7"/>
    <p:sldId id="301" r:id="rId8"/>
    <p:sldId id="297" r:id="rId9"/>
    <p:sldId id="329" r:id="rId10"/>
    <p:sldId id="299" r:id="rId11"/>
    <p:sldId id="283" r:id="rId12"/>
    <p:sldId id="294" r:id="rId13"/>
    <p:sldId id="331" r:id="rId14"/>
    <p:sldId id="279" r:id="rId15"/>
    <p:sldId id="272" r:id="rId16"/>
    <p:sldId id="311" r:id="rId17"/>
    <p:sldId id="317" r:id="rId18"/>
    <p:sldId id="313" r:id="rId19"/>
    <p:sldId id="318" r:id="rId20"/>
    <p:sldId id="314" r:id="rId21"/>
    <p:sldId id="319" r:id="rId22"/>
    <p:sldId id="315" r:id="rId23"/>
    <p:sldId id="320" r:id="rId24"/>
    <p:sldId id="325" r:id="rId25"/>
    <p:sldId id="321" r:id="rId26"/>
    <p:sldId id="326" r:id="rId27"/>
    <p:sldId id="322" r:id="rId28"/>
    <p:sldId id="327" r:id="rId29"/>
    <p:sldId id="323" r:id="rId30"/>
    <p:sldId id="328" r:id="rId31"/>
    <p:sldId id="334" r:id="rId32"/>
    <p:sldId id="275" r:id="rId33"/>
    <p:sldId id="367" r:id="rId34"/>
    <p:sldId id="369" r:id="rId35"/>
    <p:sldId id="370" r:id="rId36"/>
    <p:sldId id="371" r:id="rId37"/>
    <p:sldId id="372" r:id="rId38"/>
    <p:sldId id="373" r:id="rId39"/>
    <p:sldId id="374" r:id="rId40"/>
  </p:sldIdLst>
  <p:sldSz cx="9144000" cy="6858000" type="letter"/>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61774" autoAdjust="0"/>
  </p:normalViewPr>
  <p:slideViewPr>
    <p:cSldViewPr snapToGrid="0">
      <p:cViewPr varScale="1">
        <p:scale>
          <a:sx n="42" d="100"/>
          <a:sy n="42" d="100"/>
        </p:scale>
        <p:origin x="1968" y="44"/>
      </p:cViewPr>
      <p:guideLst>
        <p:guide orient="horz" pos="2160"/>
        <p:guide pos="2856"/>
      </p:guideLst>
    </p:cSldViewPr>
  </p:slideViewPr>
  <p:notesTextViewPr>
    <p:cViewPr>
      <p:scale>
        <a:sx n="110" d="100"/>
        <a:sy n="11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37" cy="481898"/>
          </a:xfrm>
          <a:prstGeom prst="rect">
            <a:avLst/>
          </a:prstGeom>
        </p:spPr>
        <p:txBody>
          <a:bodyPr vert="horz" lIns="94531" tIns="47265" rIns="94531" bIns="47265" rtlCol="0"/>
          <a:lstStyle>
            <a:lvl1pPr algn="l">
              <a:defRPr sz="1200"/>
            </a:lvl1pPr>
          </a:lstStyle>
          <a:p>
            <a:endParaRPr lang="en-US"/>
          </a:p>
        </p:txBody>
      </p:sp>
      <p:sp>
        <p:nvSpPr>
          <p:cNvPr id="3" name="Date Placeholder 2"/>
          <p:cNvSpPr>
            <a:spLocks noGrp="1"/>
          </p:cNvSpPr>
          <p:nvPr>
            <p:ph type="dt" idx="1"/>
          </p:nvPr>
        </p:nvSpPr>
        <p:spPr>
          <a:xfrm>
            <a:off x="4144115" y="0"/>
            <a:ext cx="3169837" cy="481898"/>
          </a:xfrm>
          <a:prstGeom prst="rect">
            <a:avLst/>
          </a:prstGeom>
        </p:spPr>
        <p:txBody>
          <a:bodyPr vert="horz" lIns="94531" tIns="47265" rIns="94531" bIns="47265" rtlCol="0"/>
          <a:lstStyle>
            <a:lvl1pPr algn="r">
              <a:defRPr sz="1200"/>
            </a:lvl1pPr>
          </a:lstStyle>
          <a:p>
            <a:fld id="{88132DCB-02F3-424E-9505-EA7342B8896D}" type="datetimeFigureOut">
              <a:rPr lang="en-US" smtClean="0"/>
              <a:t>5/18/2022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4531" tIns="47265" rIns="94531" bIns="47265" rtlCol="0" anchor="ctr"/>
          <a:lstStyle/>
          <a:p>
            <a:endParaRPr lang="en-US"/>
          </a:p>
        </p:txBody>
      </p:sp>
      <p:sp>
        <p:nvSpPr>
          <p:cNvPr id="5" name="Notes Placeholder 4"/>
          <p:cNvSpPr>
            <a:spLocks noGrp="1"/>
          </p:cNvSpPr>
          <p:nvPr>
            <p:ph type="body" sz="quarter" idx="3"/>
          </p:nvPr>
        </p:nvSpPr>
        <p:spPr>
          <a:xfrm>
            <a:off x="731022" y="4620159"/>
            <a:ext cx="5853158" cy="3781702"/>
          </a:xfrm>
          <a:prstGeom prst="rect">
            <a:avLst/>
          </a:prstGeom>
        </p:spPr>
        <p:txBody>
          <a:bodyPr vert="horz" lIns="94531" tIns="47265" rIns="94531" bIns="472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304"/>
            <a:ext cx="3169837" cy="481898"/>
          </a:xfrm>
          <a:prstGeom prst="rect">
            <a:avLst/>
          </a:prstGeom>
        </p:spPr>
        <p:txBody>
          <a:bodyPr vert="horz" lIns="94531" tIns="47265" rIns="94531" bIns="47265" rtlCol="0" anchor="b"/>
          <a:lstStyle>
            <a:lvl1pPr algn="l">
              <a:defRPr sz="1200"/>
            </a:lvl1pPr>
          </a:lstStyle>
          <a:p>
            <a:endParaRPr lang="en-US"/>
          </a:p>
        </p:txBody>
      </p:sp>
      <p:sp>
        <p:nvSpPr>
          <p:cNvPr id="7" name="Slide Number Placeholder 6"/>
          <p:cNvSpPr>
            <a:spLocks noGrp="1"/>
          </p:cNvSpPr>
          <p:nvPr>
            <p:ph type="sldNum" sz="quarter" idx="5"/>
          </p:nvPr>
        </p:nvSpPr>
        <p:spPr>
          <a:xfrm>
            <a:off x="4144115" y="9119304"/>
            <a:ext cx="3169837" cy="481898"/>
          </a:xfrm>
          <a:prstGeom prst="rect">
            <a:avLst/>
          </a:prstGeom>
        </p:spPr>
        <p:txBody>
          <a:bodyPr vert="horz" lIns="94531" tIns="47265" rIns="94531" bIns="47265" rtlCol="0" anchor="b"/>
          <a:lstStyle>
            <a:lvl1pPr algn="r">
              <a:defRPr sz="1200"/>
            </a:lvl1pPr>
          </a:lstStyle>
          <a:p>
            <a:fld id="{6CF7E23F-C809-40BB-9DFE-6F4F7D9B969C}" type="slidenum">
              <a:rPr lang="en-US" smtClean="0"/>
              <a:t>‹#›</a:t>
            </a:fld>
            <a:endParaRPr lang="en-US"/>
          </a:p>
        </p:txBody>
      </p:sp>
    </p:spTree>
    <p:extLst>
      <p:ext uri="{BB962C8B-B14F-4D97-AF65-F5344CB8AC3E}">
        <p14:creationId xmlns:p14="http://schemas.microsoft.com/office/powerpoint/2010/main" val="1445162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ncientnc.web.unc.edu/indian-heritage/by-modern-trib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Exploring Indigenous Cultures of North Carolina: Part II, THE </a:t>
            </a:r>
            <a:r>
              <a:rPr lang="en-US" b="1" dirty="0" smtClean="0"/>
              <a:t>PRESENT</a:t>
            </a:r>
            <a:endParaRPr lang="en-US" b="1" dirty="0"/>
          </a:p>
          <a:p>
            <a:endParaRPr lang="en-US" dirty="0"/>
          </a:p>
          <a:p>
            <a:r>
              <a:rPr lang="en-US" dirty="0"/>
              <a:t>This brief 10-15 minute slide deck and associated text provides background information for teachers using any of the lesson plans developed as part of the 2021-2022 UNC World View Fellows Program, </a:t>
            </a:r>
            <a:r>
              <a:rPr lang="en-US" i="1" dirty="0"/>
              <a:t>Exploring Indigenous Cultures: Ancient North Carolinians, Past and Present</a:t>
            </a:r>
            <a:r>
              <a:rPr lang="en-US" dirty="0"/>
              <a:t>. Fellows created the lessons for K-12 schools and community colleges to help students learn about the ancient peoples that lived here and those who represent today’s vibrant American Indian populations. Lessons connect past to present day by exploring multiple resources within the </a:t>
            </a:r>
            <a:r>
              <a:rPr lang="en-US" i="1" dirty="0"/>
              <a:t>Ancient North Carolinians: A Virtual Museum of North Carolina Archaeology </a:t>
            </a:r>
            <a:r>
              <a:rPr lang="en-US" dirty="0"/>
              <a:t>website to examine how communities changed over time and what influenced these changes. Understanding past indigenous lifeways—their complexity, resiliency, and vitality—allows for a greater appreciation of the contributions American Indians made to the past and continue to make to the present and future of North Carolina. </a:t>
            </a:r>
          </a:p>
          <a:p>
            <a:r>
              <a:rPr lang="en-US" dirty="0"/>
              <a:t>• Exploring Indigenous Cultures: Ancient North Carolinians, Past and Present (https://worldview.unc.edu/resources/world-view-fellows-resources-2021/)</a:t>
            </a:r>
          </a:p>
          <a:p>
            <a:r>
              <a:rPr lang="en-US" dirty="0"/>
              <a:t>• Ancient North Carolinians: A Virtual Museum of North Carolina Archaeology (https://ancientnc.web.unc.edu/) </a:t>
            </a:r>
          </a:p>
          <a:p>
            <a:endParaRPr lang="en-US" dirty="0"/>
          </a:p>
          <a:p>
            <a:r>
              <a:rPr lang="en-US" b="1" dirty="0"/>
              <a:t>Slide deck and text by Sierra Roark, Public Outreach Coordinator, Research Laboratories of Archaeology, University of North Carolina at Chapel Hill.</a:t>
            </a:r>
          </a:p>
        </p:txBody>
      </p:sp>
    </p:spTree>
    <p:extLst>
      <p:ext uri="{BB962C8B-B14F-4D97-AF65-F5344CB8AC3E}">
        <p14:creationId xmlns:p14="http://schemas.microsoft.com/office/powerpoint/2010/main" val="2425221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 U.S. government recognizes 574 American Indian tribes. In the 2020 census, about 4.5 million U.S. citizens identified as having American Indian or Alaskan Native ancestry.</a:t>
            </a:r>
          </a:p>
          <a:p>
            <a:endParaRPr lang="en-US" dirty="0"/>
          </a:p>
          <a:p>
            <a:r>
              <a:rPr lang="en-US" dirty="0"/>
              <a:t>While this presentation mainly focuses on North Carolina, in Canada there are more than 50 First Nation groups recognized by the Canadian government and more than 1.67 million Canadians identify as Aboriginal.</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10</a:t>
            </a:fld>
            <a:endParaRPr lang="en-US"/>
          </a:p>
        </p:txBody>
      </p:sp>
    </p:spTree>
    <p:extLst>
      <p:ext uri="{BB962C8B-B14F-4D97-AF65-F5344CB8AC3E}">
        <p14:creationId xmlns:p14="http://schemas.microsoft.com/office/powerpoint/2010/main" val="123637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State tribal recognition does not offer the same benefits as federal recognition.</a:t>
            </a:r>
          </a:p>
          <a:p>
            <a:endParaRPr lang="en-US" dirty="0">
              <a:cs typeface="Calibri"/>
            </a:endParaRPr>
          </a:p>
          <a:p>
            <a:r>
              <a:rPr lang="en-US" b="1" dirty="0">
                <a:cs typeface="Calibri"/>
              </a:rPr>
              <a:t>Federally-Recognized  (574 tribes)</a:t>
            </a:r>
          </a:p>
          <a:p>
            <a:r>
              <a:rPr lang="en-US" dirty="0">
                <a:cs typeface="Calibri"/>
              </a:rPr>
              <a:t>• A federally-recognized tribe has a government-to-government relationship with the U.S. </a:t>
            </a:r>
          </a:p>
          <a:p>
            <a:r>
              <a:rPr lang="en-US" dirty="0">
                <a:cs typeface="Calibri"/>
              </a:rPr>
              <a:t>• These tribes possess certain rights of self-government (i.e., tribal sovereignty) and receive certain federal benefits, services, and protections. </a:t>
            </a:r>
          </a:p>
          <a:p>
            <a:r>
              <a:rPr lang="en-US" dirty="0">
                <a:cs typeface="Calibri"/>
              </a:rPr>
              <a:t>• Federal recognition is a complicated and long process.</a:t>
            </a:r>
          </a:p>
          <a:p>
            <a:endParaRPr lang="en-US" dirty="0">
              <a:cs typeface="Calibri"/>
            </a:endParaRPr>
          </a:p>
          <a:p>
            <a:r>
              <a:rPr lang="en-US" b="1" dirty="0">
                <a:cs typeface="Calibri"/>
              </a:rPr>
              <a:t>State-Recognized  (63 tribes)</a:t>
            </a:r>
          </a:p>
          <a:p>
            <a:r>
              <a:rPr lang="en-US" dirty="0">
                <a:cs typeface="Calibri"/>
              </a:rPr>
              <a:t>• State-recognized tribes do not have sovereign control over their affairs.</a:t>
            </a:r>
          </a:p>
          <a:p>
            <a:r>
              <a:rPr lang="en-US" dirty="0">
                <a:cs typeface="Calibri"/>
              </a:rPr>
              <a:t>• These groups are authorized by state legislatures to acknowledge tribal status within the state.  </a:t>
            </a:r>
          </a:p>
          <a:p>
            <a:r>
              <a:rPr lang="en-US" dirty="0">
                <a:cs typeface="Calibri"/>
              </a:rPr>
              <a:t>• In some cases, this recognition qualifies the tribe for federal and state support. </a:t>
            </a:r>
          </a:p>
        </p:txBody>
      </p:sp>
      <p:sp>
        <p:nvSpPr>
          <p:cNvPr id="4" name="Slide Number Placeholder 3"/>
          <p:cNvSpPr>
            <a:spLocks noGrp="1"/>
          </p:cNvSpPr>
          <p:nvPr>
            <p:ph type="sldNum" sz="quarter" idx="5"/>
          </p:nvPr>
        </p:nvSpPr>
        <p:spPr/>
        <p:txBody>
          <a:bodyPr/>
          <a:lstStyle/>
          <a:p>
            <a:fld id="{6CF7E23F-C809-40BB-9DFE-6F4F7D9B969C}" type="slidenum">
              <a:rPr lang="en-US" smtClean="0"/>
              <a:t>11</a:t>
            </a:fld>
            <a:endParaRPr lang="en-US"/>
          </a:p>
        </p:txBody>
      </p:sp>
    </p:spTree>
    <p:extLst>
      <p:ext uri="{BB962C8B-B14F-4D97-AF65-F5344CB8AC3E}">
        <p14:creationId xmlns:p14="http://schemas.microsoft.com/office/powerpoint/2010/main" val="147253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reservation is an area of land set aside for occupation and governance by a recognized tribe. Reservations typically resulted from treaties between an American Indian tribal nation and the U.S. government. Historically, reservations have been in areas that have harsh environments, although this is not universally true. American Indians are often concerned with maintaining control over their lands. Historically, land-rights have been a major point of contention. The Eastern Band of the Cherokee Indian (EBCI) have the only federally-recognized </a:t>
            </a:r>
            <a:r>
              <a:rPr lang="en-US" dirty="0" smtClean="0"/>
              <a:t>and protected territory </a:t>
            </a:r>
            <a:r>
              <a:rPr lang="en-US" dirty="0"/>
              <a:t>in North Carolina. </a:t>
            </a:r>
          </a:p>
          <a:p>
            <a:endParaRPr lang="en-US" dirty="0"/>
          </a:p>
          <a:p>
            <a:r>
              <a:rPr lang="en-US" dirty="0"/>
              <a:t>Although the sign pictured in this slide reads “reservation,” the ECBI own their land outright, having purchased the 57,000 acres known as the </a:t>
            </a:r>
            <a:r>
              <a:rPr lang="en-US" dirty="0" err="1"/>
              <a:t>Qualla</a:t>
            </a:r>
            <a:r>
              <a:rPr lang="en-US" dirty="0"/>
              <a:t> Boundary back in the 1800s.</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12</a:t>
            </a:fld>
            <a:endParaRPr lang="en-US"/>
          </a:p>
        </p:txBody>
      </p:sp>
    </p:spTree>
    <p:extLst>
      <p:ext uri="{BB962C8B-B14F-4D97-AF65-F5344CB8AC3E}">
        <p14:creationId xmlns:p14="http://schemas.microsoft.com/office/powerpoint/2010/main" val="117360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North Carolina is home to the largest population of American Indians east of the Mississippi River, totaling as of 2021 more than 184,000 people with eight state-recognized tribes and four urban Indian organizations. Note the higher frequency of state-recognized reservations (red) in North Carolina, especially compared to surrounding states. </a:t>
            </a:r>
            <a:endParaRPr lang="en-US" dirty="0">
              <a:cs typeface="Calibri"/>
            </a:endParaRPr>
          </a:p>
          <a:p>
            <a:endParaRPr lang="en-US" dirty="0">
              <a:cs typeface="Calibri"/>
            </a:endParaRPr>
          </a:p>
          <a:p>
            <a:r>
              <a:rPr lang="en-US" dirty="0">
                <a:cs typeface="Calibri"/>
              </a:rPr>
              <a:t>Color break down: </a:t>
            </a:r>
          </a:p>
          <a:p>
            <a:r>
              <a:rPr lang="en-US" dirty="0">
                <a:cs typeface="Calibri"/>
              </a:rPr>
              <a:t>Green: </a:t>
            </a:r>
            <a:r>
              <a:rPr lang="en-US" dirty="0"/>
              <a:t>American Indian Reservation (federal)</a:t>
            </a:r>
            <a:endParaRPr lang="en-US" dirty="0">
              <a:cs typeface="Calibri" panose="020F0502020204030204"/>
            </a:endParaRPr>
          </a:p>
          <a:p>
            <a:r>
              <a:rPr lang="en-US" dirty="0">
                <a:cs typeface="Calibri" panose="020F0502020204030204"/>
              </a:rPr>
              <a:t>Orange: Oklahoma Tribal </a:t>
            </a:r>
            <a:r>
              <a:rPr lang="en-US" dirty="0"/>
              <a:t>statistical area</a:t>
            </a:r>
            <a:endParaRPr lang="en-US" dirty="0">
              <a:cs typeface="Calibri" panose="020F0502020204030204"/>
            </a:endParaRPr>
          </a:p>
          <a:p>
            <a:r>
              <a:rPr lang="en-US" dirty="0">
                <a:cs typeface="Calibri" panose="020F0502020204030204"/>
              </a:rPr>
              <a:t>Red: American Indian Reservation (state)</a:t>
            </a:r>
          </a:p>
          <a:p>
            <a:r>
              <a:rPr lang="en-US" dirty="0">
                <a:cs typeface="Calibri" panose="020F0502020204030204"/>
              </a:rPr>
              <a:t>Purple: Tribal designated statistical area</a:t>
            </a:r>
          </a:p>
          <a:p>
            <a:r>
              <a:rPr lang="en-US" dirty="0">
                <a:cs typeface="Calibri" panose="020F0502020204030204"/>
              </a:rPr>
              <a:t>Pink: Alaska Native village </a:t>
            </a:r>
            <a:r>
              <a:rPr lang="en-US" dirty="0"/>
              <a:t>statistical area</a:t>
            </a:r>
            <a:endParaRPr lang="en-US" dirty="0">
              <a:cs typeface="Calibri" panose="020F0502020204030204"/>
            </a:endParaRPr>
          </a:p>
          <a:p>
            <a:r>
              <a:rPr lang="en-US" dirty="0">
                <a:cs typeface="Calibri" panose="020F0502020204030204"/>
              </a:rPr>
              <a:t>Brown: Hawaiian Home Land</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13</a:t>
            </a:fld>
            <a:endParaRPr lang="en-US"/>
          </a:p>
        </p:txBody>
      </p:sp>
    </p:spTree>
    <p:extLst>
      <p:ext uri="{BB962C8B-B14F-4D97-AF65-F5344CB8AC3E}">
        <p14:creationId xmlns:p14="http://schemas.microsoft.com/office/powerpoint/2010/main" val="2110924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currently eight state-recognized American Indian tribes in North Carolina: Coharie Tribe, Eastern Band of Cherokee Indians, Haliwa-Saponi Tribe, Lumbee Tribe of North Carolina, Meherrin Nation, Occaneechi Band of the Saponi Nation, </a:t>
            </a:r>
            <a:r>
              <a:rPr lang="en-US" dirty="0" err="1"/>
              <a:t>Sappony</a:t>
            </a:r>
            <a:r>
              <a:rPr lang="en-US" dirty="0"/>
              <a:t>, and Waccamaw Siouan. For more information and links to the tribes’ websites, visit Ancient North Carolinians / Indian Heritage / By Modern Tribe (</a:t>
            </a:r>
            <a:r>
              <a:rPr lang="en-US" dirty="0">
                <a:hlinkClick r:id="rId3"/>
              </a:rPr>
              <a:t>https://ancientnc.web.unc.edu/indian-heritage/by-modern-tribe/</a:t>
            </a:r>
            <a:r>
              <a:rPr lang="en-US" dirty="0"/>
              <a:t>). We will begin with the Coharie Tribe.</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14</a:t>
            </a:fld>
            <a:endParaRPr lang="en-US"/>
          </a:p>
        </p:txBody>
      </p:sp>
    </p:spTree>
    <p:extLst>
      <p:ext uri="{BB962C8B-B14F-4D97-AF65-F5344CB8AC3E}">
        <p14:creationId xmlns:p14="http://schemas.microsoft.com/office/powerpoint/2010/main" val="16872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Coharie are descended from </a:t>
            </a:r>
            <a:r>
              <a:rPr lang="en-US" dirty="0" smtClean="0"/>
              <a:t>an historic</a:t>
            </a:r>
            <a:r>
              <a:rPr lang="en-US" dirty="0"/>
              <a:t> tribe known as the Neusiok, who lived along the lower Neuse River near the coast.</a:t>
            </a:r>
          </a:p>
          <a:p>
            <a:r>
              <a:rPr lang="en-US" dirty="0"/>
              <a:t>Historical movements, initiated by intertribal as well as colonial hostilities, caused the </a:t>
            </a:r>
            <a:r>
              <a:rPr lang="en-US" dirty="0" err="1"/>
              <a:t>Coharie</a:t>
            </a:r>
            <a:r>
              <a:rPr lang="en-US" dirty="0"/>
              <a:t> to move to the land around the Little </a:t>
            </a:r>
            <a:r>
              <a:rPr lang="en-US" dirty="0" err="1"/>
              <a:t>Coharie</a:t>
            </a:r>
            <a:r>
              <a:rPr lang="en-US" dirty="0"/>
              <a:t> River before 1746 and where they have lived since.</a:t>
            </a:r>
          </a:p>
          <a:p>
            <a:endParaRPr lang="en-US" dirty="0"/>
          </a:p>
          <a:p>
            <a:pPr defTabSz="945307">
              <a:defRPr/>
            </a:pPr>
            <a:r>
              <a:rPr lang="en-US" dirty="0"/>
              <a:t>Upper left image: </a:t>
            </a:r>
            <a:r>
              <a:rPr lang="en-US" dirty="0" err="1"/>
              <a:t>Coharie</a:t>
            </a:r>
            <a:r>
              <a:rPr lang="en-US" dirty="0"/>
              <a:t> Tribe </a:t>
            </a:r>
            <a:r>
              <a:rPr lang="en-US" dirty="0">
                <a:ea typeface="+mn-lt"/>
                <a:cs typeface="+mn-lt"/>
              </a:rPr>
              <a:t>tribal seal</a:t>
            </a:r>
            <a:endParaRPr lang="en-US" dirty="0"/>
          </a:p>
          <a:p>
            <a:r>
              <a:rPr lang="en-US" dirty="0"/>
              <a:t>Upper right image: </a:t>
            </a:r>
            <a:r>
              <a:rPr lang="en-US" dirty="0" err="1"/>
              <a:t>Coharie</a:t>
            </a:r>
            <a:r>
              <a:rPr lang="en-US" dirty="0"/>
              <a:t> School, early 1900s</a:t>
            </a:r>
          </a:p>
          <a:p>
            <a:r>
              <a:rPr lang="en-US" dirty="0"/>
              <a:t>Lower right image: </a:t>
            </a:r>
            <a:r>
              <a:rPr lang="en-US" dirty="0" err="1"/>
              <a:t>Coharie</a:t>
            </a:r>
            <a:r>
              <a:rPr lang="en-US" dirty="0"/>
              <a:t> Pow wow</a:t>
            </a:r>
          </a:p>
        </p:txBody>
      </p:sp>
      <p:sp>
        <p:nvSpPr>
          <p:cNvPr id="4" name="Slide Number Placeholder 3"/>
          <p:cNvSpPr>
            <a:spLocks noGrp="1"/>
          </p:cNvSpPr>
          <p:nvPr>
            <p:ph type="sldNum" sz="quarter" idx="5"/>
          </p:nvPr>
        </p:nvSpPr>
        <p:spPr/>
        <p:txBody>
          <a:bodyPr/>
          <a:lstStyle/>
          <a:p>
            <a:fld id="{6CF7E23F-C809-40BB-9DFE-6F4F7D9B969C}" type="slidenum">
              <a:rPr lang="en-US" smtClean="0"/>
              <a:t>15</a:t>
            </a:fld>
            <a:endParaRPr lang="en-US"/>
          </a:p>
        </p:txBody>
      </p:sp>
    </p:spTree>
    <p:extLst>
      <p:ext uri="{BB962C8B-B14F-4D97-AF65-F5344CB8AC3E}">
        <p14:creationId xmlns:p14="http://schemas.microsoft.com/office/powerpoint/2010/main" val="1451196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travel west to talk about the Eastern Band of Cherokee Indians.</a:t>
            </a:r>
          </a:p>
        </p:txBody>
      </p:sp>
      <p:sp>
        <p:nvSpPr>
          <p:cNvPr id="4" name="Slide Number Placeholder 3"/>
          <p:cNvSpPr>
            <a:spLocks noGrp="1"/>
          </p:cNvSpPr>
          <p:nvPr>
            <p:ph type="sldNum" sz="quarter" idx="5"/>
          </p:nvPr>
        </p:nvSpPr>
        <p:spPr/>
        <p:txBody>
          <a:bodyPr/>
          <a:lstStyle/>
          <a:p>
            <a:fld id="{6CF7E23F-C809-40BB-9DFE-6F4F7D9B969C}" type="slidenum">
              <a:rPr lang="en-US" smtClean="0"/>
              <a:t>16</a:t>
            </a:fld>
            <a:endParaRPr lang="en-US"/>
          </a:p>
        </p:txBody>
      </p:sp>
    </p:spTree>
    <p:extLst>
      <p:ext uri="{BB962C8B-B14F-4D97-AF65-F5344CB8AC3E}">
        <p14:creationId xmlns:p14="http://schemas.microsoft.com/office/powerpoint/2010/main" val="153776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Eastern Band of Cherokee Indians, also known as the EBCI, is a sovereign nation and both state- and federally-recognized. They are currently the only federally-recognized tribe in North Carolina. The Trail of Tears was the forced relocation of southern American Indians; some Cherokee were able to maintain land in western North Carolina, while others went to Oklahoma.</a:t>
            </a:r>
            <a:endParaRPr lang="en-US" dirty="0">
              <a:cs typeface="Calibri"/>
            </a:endParaRPr>
          </a:p>
          <a:p>
            <a:endParaRPr lang="en-US" dirty="0"/>
          </a:p>
          <a:p>
            <a:pPr defTabSz="945307">
              <a:defRPr/>
            </a:pPr>
            <a:r>
              <a:rPr lang="en-US" dirty="0"/>
              <a:t>Upper left image: ECBI </a:t>
            </a:r>
            <a:r>
              <a:rPr lang="en-US" dirty="0">
                <a:ea typeface="+mn-lt"/>
                <a:cs typeface="+mn-lt"/>
              </a:rPr>
              <a:t>tribal seal</a:t>
            </a:r>
            <a:endParaRPr lang="en-US" dirty="0"/>
          </a:p>
          <a:p>
            <a:r>
              <a:rPr lang="en-US" dirty="0"/>
              <a:t>Upper center image: Sign marking the ECBI reservation entrance, also know as the Qualla Boundary</a:t>
            </a:r>
          </a:p>
          <a:p>
            <a:pPr defTabSz="945307">
              <a:defRPr/>
            </a:pPr>
            <a:r>
              <a:rPr lang="en-US" dirty="0"/>
              <a:t>Right image: Carving at the Museum of the Cherokee Indian </a:t>
            </a:r>
          </a:p>
          <a:p>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17</a:t>
            </a:fld>
            <a:endParaRPr lang="en-US"/>
          </a:p>
        </p:txBody>
      </p:sp>
    </p:spTree>
    <p:extLst>
      <p:ext uri="{BB962C8B-B14F-4D97-AF65-F5344CB8AC3E}">
        <p14:creationId xmlns:p14="http://schemas.microsoft.com/office/powerpoint/2010/main" val="356644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journey to Warren and Halifax counties, the home of the Haliwa Saponi tribe.</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18</a:t>
            </a:fld>
            <a:endParaRPr lang="en-US"/>
          </a:p>
        </p:txBody>
      </p:sp>
    </p:spTree>
    <p:extLst>
      <p:ext uri="{BB962C8B-B14F-4D97-AF65-F5344CB8AC3E}">
        <p14:creationId xmlns:p14="http://schemas.microsoft.com/office/powerpoint/2010/main" val="276040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Haliwa Saponi tribe are descendants of the Saponi, Tuscarora, </a:t>
            </a:r>
            <a:r>
              <a:rPr lang="en-US" dirty="0" err="1"/>
              <a:t>Tutelo</a:t>
            </a:r>
            <a:r>
              <a:rPr lang="en-US" dirty="0"/>
              <a:t>, and Nansemond Indians. The word Haliwa comes from the two counties Halifax and Warren in which the majority of the population of the tribe lives. Saponi means “Red earth people.” The Haliwa Saponi has the only non-reservation tribally supported Indian school in the state. The tribe is culturally active and proud of its many dancers, singers and artists.</a:t>
            </a:r>
          </a:p>
          <a:p>
            <a:endParaRPr lang="en-US" dirty="0"/>
          </a:p>
          <a:p>
            <a:pPr defTabSz="945307">
              <a:defRPr/>
            </a:pPr>
            <a:r>
              <a:rPr lang="en-US" dirty="0"/>
              <a:t>Upper left image: The Haliwa Saponi </a:t>
            </a:r>
            <a:r>
              <a:rPr lang="en-US" dirty="0">
                <a:ea typeface="+mn-lt"/>
                <a:cs typeface="+mn-lt"/>
              </a:rPr>
              <a:t>tribal seal</a:t>
            </a:r>
          </a:p>
          <a:p>
            <a:r>
              <a:rPr lang="en-US" dirty="0"/>
              <a:t>Upper right image: Traditional dancing at the annual pow wow</a:t>
            </a:r>
          </a:p>
          <a:p>
            <a:r>
              <a:rPr lang="en-US" dirty="0"/>
              <a:t>Lower right image: Traditional dancing at the annual pow wow</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19</a:t>
            </a:fld>
            <a:endParaRPr lang="en-US"/>
          </a:p>
        </p:txBody>
      </p:sp>
    </p:spTree>
    <p:extLst>
      <p:ext uri="{BB962C8B-B14F-4D97-AF65-F5344CB8AC3E}">
        <p14:creationId xmlns:p14="http://schemas.microsoft.com/office/powerpoint/2010/main" val="295671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Contemporary American Indian tribes continue to </a:t>
            </a:r>
            <a:r>
              <a:rPr lang="en-US" dirty="0"/>
              <a:t>contribute to the success and vibrancy of North Carolina as they have for thousands of years, all the while </a:t>
            </a:r>
            <a:r>
              <a:rPr lang="en-US" dirty="0">
                <a:cs typeface="Calibri"/>
              </a:rPr>
              <a:t>emphasizing the sentiment — “We are still here.” </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a:t>
            </a:fld>
            <a:endParaRPr lang="en-US"/>
          </a:p>
        </p:txBody>
      </p:sp>
    </p:spTree>
    <p:extLst>
      <p:ext uri="{BB962C8B-B14F-4D97-AF65-F5344CB8AC3E}">
        <p14:creationId xmlns:p14="http://schemas.microsoft.com/office/powerpoint/2010/main" val="43822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tribe is the Lumbee of Robeson, Scotland, and Hoke counties. </a:t>
            </a:r>
          </a:p>
        </p:txBody>
      </p:sp>
      <p:sp>
        <p:nvSpPr>
          <p:cNvPr id="4" name="Slide Number Placeholder 3"/>
          <p:cNvSpPr>
            <a:spLocks noGrp="1"/>
          </p:cNvSpPr>
          <p:nvPr>
            <p:ph type="sldNum" sz="quarter" idx="5"/>
          </p:nvPr>
        </p:nvSpPr>
        <p:spPr/>
        <p:txBody>
          <a:bodyPr/>
          <a:lstStyle/>
          <a:p>
            <a:fld id="{6CF7E23F-C809-40BB-9DFE-6F4F7D9B969C}" type="slidenum">
              <a:rPr lang="en-US" smtClean="0"/>
              <a:t>20</a:t>
            </a:fld>
            <a:endParaRPr lang="en-US"/>
          </a:p>
        </p:txBody>
      </p:sp>
    </p:spTree>
    <p:extLst>
      <p:ext uri="{BB962C8B-B14F-4D97-AF65-F5344CB8AC3E}">
        <p14:creationId xmlns:p14="http://schemas.microsoft.com/office/powerpoint/2010/main" val="1208512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Lumbee are the largest tribe in North Carolina. They are the descendants of an American Indian group called the Cheraw and other Siouan-speaking groups.  The tribe's name originates from the Lumbee River which remains a revered symbol among tribal members.</a:t>
            </a:r>
            <a:endParaRPr lang="en-US" dirty="0"/>
          </a:p>
          <a:p>
            <a:endParaRPr lang="en-US" dirty="0">
              <a:cs typeface="Calibri"/>
            </a:endParaRPr>
          </a:p>
          <a:p>
            <a:pPr defTabSz="945307">
              <a:defRPr/>
            </a:pPr>
            <a:r>
              <a:rPr lang="en-US" dirty="0"/>
              <a:t>Upper left image: Lumbee </a:t>
            </a:r>
            <a:r>
              <a:rPr lang="en-US" dirty="0">
                <a:ea typeface="+mn-lt"/>
                <a:cs typeface="+mn-lt"/>
              </a:rPr>
              <a:t>tribal seal</a:t>
            </a:r>
            <a:endParaRPr lang="en-US" dirty="0"/>
          </a:p>
          <a:p>
            <a:r>
              <a:rPr lang="en-US" dirty="0"/>
              <a:t>Upper right image: Tribal youths performing traditional music at an event for US service men</a:t>
            </a:r>
          </a:p>
          <a:p>
            <a:r>
              <a:rPr lang="en-US" dirty="0"/>
              <a:t>Middle image: Lumbee </a:t>
            </a:r>
            <a:r>
              <a:rPr lang="en-US" dirty="0" smtClean="0"/>
              <a:t>veterans</a:t>
            </a:r>
            <a:endParaRPr lang="en-US" dirty="0"/>
          </a:p>
          <a:p>
            <a:r>
              <a:rPr lang="en-US" dirty="0"/>
              <a:t>Lower right image: Tribal chairman Jimmy Goins </a:t>
            </a:r>
          </a:p>
        </p:txBody>
      </p:sp>
      <p:sp>
        <p:nvSpPr>
          <p:cNvPr id="4" name="Slide Number Placeholder 3"/>
          <p:cNvSpPr>
            <a:spLocks noGrp="1"/>
          </p:cNvSpPr>
          <p:nvPr>
            <p:ph type="sldNum" sz="quarter" idx="5"/>
          </p:nvPr>
        </p:nvSpPr>
        <p:spPr/>
        <p:txBody>
          <a:bodyPr/>
          <a:lstStyle/>
          <a:p>
            <a:fld id="{6CF7E23F-C809-40BB-9DFE-6F4F7D9B969C}" type="slidenum">
              <a:rPr lang="en-US" smtClean="0"/>
              <a:t>21</a:t>
            </a:fld>
            <a:endParaRPr lang="en-US"/>
          </a:p>
        </p:txBody>
      </p:sp>
    </p:spTree>
    <p:extLst>
      <p:ext uri="{BB962C8B-B14F-4D97-AF65-F5344CB8AC3E}">
        <p14:creationId xmlns:p14="http://schemas.microsoft.com/office/powerpoint/2010/main" val="1943723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will talk about the Meherrin Nation of </a:t>
            </a:r>
            <a:r>
              <a:rPr lang="en-US" dirty="0" smtClean="0">
                <a:cs typeface="Calibri"/>
              </a:rPr>
              <a:t>Hertford </a:t>
            </a:r>
            <a:r>
              <a:rPr lang="en-US" dirty="0">
                <a:cs typeface="Calibri"/>
              </a:rPr>
              <a:t>County.</a:t>
            </a:r>
          </a:p>
        </p:txBody>
      </p:sp>
      <p:sp>
        <p:nvSpPr>
          <p:cNvPr id="4" name="Slide Number Placeholder 3"/>
          <p:cNvSpPr>
            <a:spLocks noGrp="1"/>
          </p:cNvSpPr>
          <p:nvPr>
            <p:ph type="sldNum" sz="quarter" idx="5"/>
          </p:nvPr>
        </p:nvSpPr>
        <p:spPr/>
        <p:txBody>
          <a:bodyPr/>
          <a:lstStyle/>
          <a:p>
            <a:fld id="{6CF7E23F-C809-40BB-9DFE-6F4F7D9B969C}" type="slidenum">
              <a:rPr lang="en-US" smtClean="0"/>
              <a:t>22</a:t>
            </a:fld>
            <a:endParaRPr lang="en-US"/>
          </a:p>
        </p:txBody>
      </p:sp>
    </p:spTree>
    <p:extLst>
      <p:ext uri="{BB962C8B-B14F-4D97-AF65-F5344CB8AC3E}">
        <p14:creationId xmlns:p14="http://schemas.microsoft.com/office/powerpoint/2010/main" val="1299611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Meherrin Nation refer to themselves as </a:t>
            </a:r>
            <a:r>
              <a:rPr lang="en-US" dirty="0" err="1"/>
              <a:t>Kauwets’a:ka</a:t>
            </a:r>
            <a:r>
              <a:rPr lang="en-US" dirty="0"/>
              <a:t> or People of the Water. They are an Iroquois Nation and share allegiance, culture, traditions and language with the Tuscarora, Nottoway, and Cherokee. Tribal members continue to practice many of the traditions of their ancestors including farming, hunting and fishing. Wampum beads (figure 32) and the color purple remain important among the Meherrin. </a:t>
            </a:r>
            <a:endParaRPr lang="en-US" dirty="0">
              <a:cs typeface="Calibri" panose="020F0502020204030204"/>
            </a:endParaRPr>
          </a:p>
          <a:p>
            <a:pPr marL="177245" indent="-177245">
              <a:buFontTx/>
              <a:buChar char="-"/>
            </a:pPr>
            <a:endParaRPr lang="en-US" dirty="0"/>
          </a:p>
          <a:p>
            <a:pPr defTabSz="945307">
              <a:defRPr/>
            </a:pPr>
            <a:r>
              <a:rPr lang="en-US" dirty="0"/>
              <a:t>Upper left image: Meherrin Nation </a:t>
            </a:r>
            <a:r>
              <a:rPr lang="en-US" dirty="0">
                <a:ea typeface="+mn-lt"/>
                <a:cs typeface="+mn-lt"/>
              </a:rPr>
              <a:t>tribal seal</a:t>
            </a:r>
            <a:endParaRPr lang="en-US" dirty="0"/>
          </a:p>
          <a:p>
            <a:r>
              <a:rPr lang="en-US" dirty="0"/>
              <a:t>Upper image: Wampum bead treaty belts</a:t>
            </a:r>
          </a:p>
          <a:p>
            <a:r>
              <a:rPr lang="en-US" dirty="0"/>
              <a:t>Lower image:  Tribal members with a </a:t>
            </a:r>
            <a:r>
              <a:rPr lang="en-US" dirty="0" smtClean="0"/>
              <a:t>Meherrin </a:t>
            </a:r>
            <a:r>
              <a:rPr lang="en-US" dirty="0"/>
              <a:t>flag. </a:t>
            </a:r>
          </a:p>
          <a:p>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23</a:t>
            </a:fld>
            <a:endParaRPr lang="en-US"/>
          </a:p>
        </p:txBody>
      </p:sp>
    </p:spTree>
    <p:extLst>
      <p:ext uri="{BB962C8B-B14F-4D97-AF65-F5344CB8AC3E}">
        <p14:creationId xmlns:p14="http://schemas.microsoft.com/office/powerpoint/2010/main" val="3364137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discuss the Occaneechi Band of the Saponi Nation located in Orange and Alamance counties. </a:t>
            </a:r>
          </a:p>
        </p:txBody>
      </p:sp>
      <p:sp>
        <p:nvSpPr>
          <p:cNvPr id="4" name="Slide Number Placeholder 3"/>
          <p:cNvSpPr>
            <a:spLocks noGrp="1"/>
          </p:cNvSpPr>
          <p:nvPr>
            <p:ph type="sldNum" sz="quarter" idx="5"/>
          </p:nvPr>
        </p:nvSpPr>
        <p:spPr/>
        <p:txBody>
          <a:bodyPr/>
          <a:lstStyle/>
          <a:p>
            <a:fld id="{6CF7E23F-C809-40BB-9DFE-6F4F7D9B969C}" type="slidenum">
              <a:rPr lang="en-US" smtClean="0"/>
              <a:t>24</a:t>
            </a:fld>
            <a:endParaRPr lang="en-US"/>
          </a:p>
        </p:txBody>
      </p:sp>
    </p:spTree>
    <p:extLst>
      <p:ext uri="{BB962C8B-B14F-4D97-AF65-F5344CB8AC3E}">
        <p14:creationId xmlns:p14="http://schemas.microsoft.com/office/powerpoint/2010/main" val="4005853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ea typeface="+mn-lt"/>
                <a:cs typeface="+mn-lt"/>
              </a:rPr>
              <a:t>The Occaneechi Band of the Saponi are descendants of several Siouan-speaking tribes. They </a:t>
            </a:r>
            <a:r>
              <a:rPr lang="en" dirty="0" smtClean="0">
                <a:ea typeface="+mn-lt"/>
                <a:cs typeface="+mn-lt"/>
              </a:rPr>
              <a:t>reside predominately </a:t>
            </a:r>
            <a:r>
              <a:rPr lang="en" dirty="0">
                <a:ea typeface="+mn-lt"/>
                <a:cs typeface="+mn-lt"/>
              </a:rPr>
              <a:t>in Alamance and Orange Counties where their ancestors once resided as hunter-gathers, craftsman, and farmers. </a:t>
            </a:r>
            <a:endParaRPr lang="en-US" dirty="0">
              <a:ea typeface="+mn-lt"/>
              <a:cs typeface="+mn-lt"/>
            </a:endParaRPr>
          </a:p>
          <a:p>
            <a:endParaRPr lang="en-US" dirty="0">
              <a:ea typeface="+mn-lt"/>
              <a:cs typeface="+mn-lt"/>
            </a:endParaRPr>
          </a:p>
          <a:p>
            <a:pPr defTabSz="945307">
              <a:defRPr/>
            </a:pPr>
            <a:r>
              <a:rPr lang="en-US" dirty="0"/>
              <a:t>Upper left image: </a:t>
            </a:r>
            <a:r>
              <a:rPr lang="en" dirty="0">
                <a:ea typeface="+mn-lt"/>
                <a:cs typeface="+mn-lt"/>
              </a:rPr>
              <a:t>Occaneechi Band of the Saponi</a:t>
            </a:r>
            <a:r>
              <a:rPr lang="en-US" dirty="0"/>
              <a:t> </a:t>
            </a:r>
            <a:r>
              <a:rPr lang="en-US" dirty="0">
                <a:ea typeface="+mn-lt"/>
                <a:cs typeface="+mn-lt"/>
              </a:rPr>
              <a:t>tribal seal</a:t>
            </a:r>
          </a:p>
          <a:p>
            <a:r>
              <a:rPr lang="en-US" dirty="0">
                <a:ea typeface="+mn-lt"/>
                <a:cs typeface="+mn-lt"/>
              </a:rPr>
              <a:t>Lower right image: State historical marker of the Occaneechi village in Hillsborough, NC</a:t>
            </a:r>
          </a:p>
        </p:txBody>
      </p:sp>
      <p:sp>
        <p:nvSpPr>
          <p:cNvPr id="4" name="Slide Number Placeholder 3"/>
          <p:cNvSpPr>
            <a:spLocks noGrp="1"/>
          </p:cNvSpPr>
          <p:nvPr>
            <p:ph type="sldNum" sz="quarter" idx="5"/>
          </p:nvPr>
        </p:nvSpPr>
        <p:spPr/>
        <p:txBody>
          <a:bodyPr/>
          <a:lstStyle/>
          <a:p>
            <a:fld id="{6CF7E23F-C809-40BB-9DFE-6F4F7D9B969C}" type="slidenum">
              <a:rPr lang="en-US" smtClean="0"/>
              <a:t>25</a:t>
            </a:fld>
            <a:endParaRPr lang="en-US"/>
          </a:p>
        </p:txBody>
      </p:sp>
    </p:spTree>
    <p:extLst>
      <p:ext uri="{BB962C8B-B14F-4D97-AF65-F5344CB8AC3E}">
        <p14:creationId xmlns:p14="http://schemas.microsoft.com/office/powerpoint/2010/main" val="767440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a:t>
            </a:r>
            <a:r>
              <a:rPr lang="en-US" dirty="0" err="1"/>
              <a:t>Sappony</a:t>
            </a:r>
            <a:r>
              <a:rPr lang="en-US" dirty="0"/>
              <a:t> of Person County.</a:t>
            </a:r>
          </a:p>
        </p:txBody>
      </p:sp>
      <p:sp>
        <p:nvSpPr>
          <p:cNvPr id="4" name="Slide Number Placeholder 3"/>
          <p:cNvSpPr>
            <a:spLocks noGrp="1"/>
          </p:cNvSpPr>
          <p:nvPr>
            <p:ph type="sldNum" sz="quarter" idx="5"/>
          </p:nvPr>
        </p:nvSpPr>
        <p:spPr/>
        <p:txBody>
          <a:bodyPr/>
          <a:lstStyle/>
          <a:p>
            <a:fld id="{6CF7E23F-C809-40BB-9DFE-6F4F7D9B969C}" type="slidenum">
              <a:rPr lang="en-US" smtClean="0"/>
              <a:t>26</a:t>
            </a:fld>
            <a:endParaRPr lang="en-US"/>
          </a:p>
        </p:txBody>
      </p:sp>
    </p:spTree>
    <p:extLst>
      <p:ext uri="{BB962C8B-B14F-4D97-AF65-F5344CB8AC3E}">
        <p14:creationId xmlns:p14="http://schemas.microsoft.com/office/powerpoint/2010/main" val="2814452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Sappony tribe has lived </a:t>
            </a:r>
            <a:r>
              <a:rPr lang="en" dirty="0" smtClean="0"/>
              <a:t>predominantly</a:t>
            </a:r>
            <a:r>
              <a:rPr lang="en" baseline="0" dirty="0" smtClean="0"/>
              <a:t> </a:t>
            </a:r>
            <a:r>
              <a:rPr lang="en" dirty="0" smtClean="0"/>
              <a:t>in </a:t>
            </a:r>
            <a:r>
              <a:rPr lang="en" dirty="0"/>
              <a:t>the Piedmont Highlands of Person County for countless generations. </a:t>
            </a:r>
            <a:r>
              <a:rPr lang="en-US" dirty="0">
                <a:solidFill>
                  <a:schemeClr val="tx1"/>
                </a:solidFill>
              </a:rPr>
              <a:t>The Tribe still carries on their traditional way of governing</a:t>
            </a:r>
            <a:r>
              <a:rPr lang="en-US" dirty="0"/>
              <a:t>, with elected</a:t>
            </a:r>
            <a:r>
              <a:rPr lang="en-US" dirty="0">
                <a:solidFill>
                  <a:schemeClr val="tx1"/>
                </a:solidFill>
              </a:rPr>
              <a:t> </a:t>
            </a:r>
            <a:r>
              <a:rPr lang="en-US" dirty="0"/>
              <a:t>representatives</a:t>
            </a:r>
            <a:r>
              <a:rPr lang="en-US" dirty="0">
                <a:solidFill>
                  <a:schemeClr val="tx1"/>
                </a:solidFill>
              </a:rPr>
              <a:t> from each of the seven families that make up the High Plains settlement </a:t>
            </a:r>
            <a:r>
              <a:rPr lang="en-US" dirty="0"/>
              <a:t>forming</a:t>
            </a:r>
            <a:r>
              <a:rPr lang="en-US" dirty="0">
                <a:solidFill>
                  <a:schemeClr val="tx1"/>
                </a:solidFill>
              </a:rPr>
              <a:t> a council.</a:t>
            </a:r>
            <a:r>
              <a:rPr lang="en-US" dirty="0"/>
              <a:t> </a:t>
            </a:r>
            <a:r>
              <a:rPr lang="en-US" dirty="0" err="1"/>
              <a:t>Sappony</a:t>
            </a:r>
            <a:r>
              <a:rPr lang="en-US" dirty="0"/>
              <a:t> history is the history of a people whose lives changed with the changing of times – from hunters and farmers of pre-contact days to trading partners with the English, and from rural American farmers to a contemporary Indian people.</a:t>
            </a:r>
          </a:p>
          <a:p>
            <a:endParaRPr lang="en-US" dirty="0">
              <a:cs typeface="Calibri"/>
            </a:endParaRPr>
          </a:p>
          <a:p>
            <a:pPr defTabSz="945307">
              <a:defRPr/>
            </a:pPr>
            <a:r>
              <a:rPr lang="en-US" dirty="0"/>
              <a:t>Upper left image: </a:t>
            </a:r>
            <a:r>
              <a:rPr lang="en-US" dirty="0" err="1"/>
              <a:t>Sappony</a:t>
            </a:r>
            <a:r>
              <a:rPr lang="en-US" dirty="0"/>
              <a:t> </a:t>
            </a:r>
            <a:r>
              <a:rPr lang="en-US" dirty="0">
                <a:ea typeface="+mn-lt"/>
                <a:cs typeface="+mn-lt"/>
              </a:rPr>
              <a:t>tribal seal</a:t>
            </a:r>
            <a:endParaRPr lang="en-US" dirty="0">
              <a:cs typeface="Calibri"/>
            </a:endParaRPr>
          </a:p>
          <a:p>
            <a:r>
              <a:rPr lang="en-US" dirty="0">
                <a:cs typeface="Calibri"/>
              </a:rPr>
              <a:t>Lower right image: Tobacco grown by the tribe</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27</a:t>
            </a:fld>
            <a:endParaRPr lang="en-US"/>
          </a:p>
        </p:txBody>
      </p:sp>
    </p:spTree>
    <p:extLst>
      <p:ext uri="{BB962C8B-B14F-4D97-AF65-F5344CB8AC3E}">
        <p14:creationId xmlns:p14="http://schemas.microsoft.com/office/powerpoint/2010/main" val="579857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there is the Waccamaw Siouan tribe of Bladen and Columbus counties. </a:t>
            </a:r>
          </a:p>
        </p:txBody>
      </p:sp>
      <p:sp>
        <p:nvSpPr>
          <p:cNvPr id="4" name="Slide Number Placeholder 3"/>
          <p:cNvSpPr>
            <a:spLocks noGrp="1"/>
          </p:cNvSpPr>
          <p:nvPr>
            <p:ph type="sldNum" sz="quarter" idx="5"/>
          </p:nvPr>
        </p:nvSpPr>
        <p:spPr/>
        <p:txBody>
          <a:bodyPr/>
          <a:lstStyle/>
          <a:p>
            <a:fld id="{6CF7E23F-C809-40BB-9DFE-6F4F7D9B969C}" type="slidenum">
              <a:rPr lang="en-US" smtClean="0"/>
              <a:t>28</a:t>
            </a:fld>
            <a:endParaRPr lang="en-US"/>
          </a:p>
        </p:txBody>
      </p:sp>
    </p:spTree>
    <p:extLst>
      <p:ext uri="{BB962C8B-B14F-4D97-AF65-F5344CB8AC3E}">
        <p14:creationId xmlns:p14="http://schemas.microsoft.com/office/powerpoint/2010/main" val="3962378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ea typeface="+mn-lt"/>
                <a:cs typeface="+mn-lt"/>
              </a:rPr>
              <a:t>The Waccamaw Siouan Indian tribe are known as “the people of the falling star". After wars and relocation, they sought refuge in swamplands located in </a:t>
            </a:r>
            <a:r>
              <a:rPr lang="en" dirty="0" smtClean="0">
                <a:ea typeface="+mn-lt"/>
                <a:cs typeface="+mn-lt"/>
              </a:rPr>
              <a:t>southeastern North Carolina. </a:t>
            </a:r>
            <a:r>
              <a:rPr lang="en" dirty="0">
                <a:ea typeface="+mn-lt"/>
                <a:cs typeface="+mn-lt"/>
              </a:rPr>
              <a:t>The swamplands remain important to the tribe.</a:t>
            </a:r>
            <a:endParaRPr lang="en-US" dirty="0">
              <a:ea typeface="+mn-lt"/>
              <a:cs typeface="+mn-lt"/>
            </a:endParaRPr>
          </a:p>
          <a:p>
            <a:endParaRPr lang="en-US" dirty="0"/>
          </a:p>
          <a:p>
            <a:pPr defTabSz="945307">
              <a:defRPr/>
            </a:pPr>
            <a:r>
              <a:rPr lang="en-US" dirty="0"/>
              <a:t>Upper left image: </a:t>
            </a:r>
            <a:r>
              <a:rPr lang="en" dirty="0">
                <a:ea typeface="+mn-lt"/>
                <a:cs typeface="+mn-lt"/>
              </a:rPr>
              <a:t>Waccamaw Siouan </a:t>
            </a:r>
            <a:r>
              <a:rPr lang="en-US" dirty="0">
                <a:ea typeface="+mn-lt"/>
                <a:cs typeface="+mn-lt"/>
              </a:rPr>
              <a:t>tribal seal</a:t>
            </a:r>
            <a:endParaRPr lang="en-US" dirty="0"/>
          </a:p>
          <a:p>
            <a:pPr>
              <a:defRPr/>
            </a:pPr>
            <a:r>
              <a:rPr lang="en-US" dirty="0"/>
              <a:t>Lower left image: An image of the swamplands</a:t>
            </a:r>
            <a:endParaRPr lang="en-US" dirty="0">
              <a:cs typeface="Calibri"/>
            </a:endParaRPr>
          </a:p>
          <a:p>
            <a:r>
              <a:rPr lang="en-US" dirty="0"/>
              <a:t>Upper right image: Waccamaw Siouan youth in regalia at a tribal pow wow</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29</a:t>
            </a:fld>
            <a:endParaRPr lang="en-US"/>
          </a:p>
        </p:txBody>
      </p:sp>
    </p:spTree>
    <p:extLst>
      <p:ext uri="{BB962C8B-B14F-4D97-AF65-F5344CB8AC3E}">
        <p14:creationId xmlns:p14="http://schemas.microsoft.com/office/powerpoint/2010/main" val="97800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Preconceived notions of American Indians often include elements of food, crafts, folklore, and other historical narratives. Students may have already been exposed to Thanksgiving stories or three-sisters agriculture (corn, beans, squash), or have knowledge of crafts and beliefs held by some American Indian groups. Emphasize that American Indians are more complex </a:t>
            </a:r>
            <a:r>
              <a:rPr lang="en-US" dirty="0" smtClean="0">
                <a:cs typeface="Calibri"/>
              </a:rPr>
              <a:t>than </a:t>
            </a:r>
            <a:r>
              <a:rPr lang="en-US" dirty="0">
                <a:cs typeface="Calibri"/>
              </a:rPr>
              <a:t>these representations. </a:t>
            </a:r>
            <a:endParaRPr lang="en-US" dirty="0"/>
          </a:p>
        </p:txBody>
      </p:sp>
      <p:sp>
        <p:nvSpPr>
          <p:cNvPr id="4" name="Slide Number Placeholder 3"/>
          <p:cNvSpPr>
            <a:spLocks noGrp="1"/>
          </p:cNvSpPr>
          <p:nvPr>
            <p:ph type="sldNum" sz="quarter" idx="5"/>
          </p:nvPr>
        </p:nvSpPr>
        <p:spPr/>
        <p:txBody>
          <a:bodyPr/>
          <a:lstStyle/>
          <a:p>
            <a:fld id="{6CF7E23F-C809-40BB-9DFE-6F4F7D9B969C}" type="slidenum">
              <a:rPr lang="en-US" smtClean="0"/>
              <a:t>3</a:t>
            </a:fld>
            <a:endParaRPr lang="en-US"/>
          </a:p>
        </p:txBody>
      </p:sp>
    </p:spTree>
    <p:extLst>
      <p:ext uri="{BB962C8B-B14F-4D97-AF65-F5344CB8AC3E}">
        <p14:creationId xmlns:p14="http://schemas.microsoft.com/office/powerpoint/2010/main" val="3726514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For more information </a:t>
            </a:r>
            <a:r>
              <a:rPr lang="en-US" dirty="0">
                <a:cs typeface="Calibri"/>
              </a:rPr>
              <a:t>about contemporary American Indians, you might</a:t>
            </a:r>
            <a:r>
              <a:rPr lang="en" dirty="0">
                <a:cs typeface="Calibri"/>
              </a:rPr>
              <a:t> attend </a:t>
            </a:r>
            <a:r>
              <a:rPr lang="en-US" dirty="0">
                <a:cs typeface="Calibri"/>
              </a:rPr>
              <a:t>local </a:t>
            </a:r>
            <a:r>
              <a:rPr lang="en" dirty="0">
                <a:cs typeface="Calibri"/>
              </a:rPr>
              <a:t>pow wows (</a:t>
            </a:r>
            <a:r>
              <a:rPr lang="en-US" dirty="0">
                <a:cs typeface="Calibri"/>
              </a:rPr>
              <a:t>https://calendar.powwows.com/</a:t>
            </a:r>
            <a:r>
              <a:rPr lang="en" dirty="0">
                <a:cs typeface="Calibri"/>
              </a:rPr>
              <a:t>) </a:t>
            </a:r>
            <a:r>
              <a:rPr lang="en-US" dirty="0">
                <a:cs typeface="Calibri"/>
              </a:rPr>
              <a:t>or </a:t>
            </a:r>
            <a:r>
              <a:rPr lang="en" dirty="0">
                <a:cs typeface="Calibri"/>
              </a:rPr>
              <a:t>heritage celebrations hosted by museums. </a:t>
            </a:r>
            <a:r>
              <a:rPr lang="en-US" dirty="0">
                <a:cs typeface="Calibri"/>
              </a:rPr>
              <a:t>Check out additional resources on the North Carolina Commission of Indian Affairs website (https://ncadmin.nc.gov/about-doa/divisions/commission-of-indian-affairs). </a:t>
            </a:r>
            <a:endParaRPr lang="en"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30</a:t>
            </a:fld>
            <a:endParaRPr lang="en-US"/>
          </a:p>
        </p:txBody>
      </p:sp>
    </p:spTree>
    <p:extLst>
      <p:ext uri="{BB962C8B-B14F-4D97-AF65-F5344CB8AC3E}">
        <p14:creationId xmlns:p14="http://schemas.microsoft.com/office/powerpoint/2010/main" val="3264423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learn about North Carolina’s Indigenous cultures through the </a:t>
            </a:r>
            <a:r>
              <a:rPr lang="en-US" b="1" dirty="0"/>
              <a:t>Ancient North Carolinians: A Virtual Museum of North Carolina Archaeology </a:t>
            </a:r>
            <a:r>
              <a:rPr lang="en-US" b="0" dirty="0"/>
              <a:t>website</a:t>
            </a:r>
            <a:r>
              <a:rPr lang="en-US" dirty="0"/>
              <a:t> (https://ancientnc.web.unc.edu/). This website, developed by UNC’s Research Laboratories of Archaeology, tells the story of the people who lived in North Carolina from 15,000 years ago to the early eighteenth century—the ancestors of today’s American Indians. Educators and students can discover archaeology in their part of the state, learn about American Indian and Colonial heritage, explore driving trails of archaeological and historical sites, and much more. Galleries feature videos on a variety of topics and 3D models of ancient objects, from stone spearheads and knives, to ceramic pots, to animal bone tools and ornaments. This virtual museum is a valuable resource for educators.</a:t>
            </a:r>
          </a:p>
        </p:txBody>
      </p:sp>
      <p:sp>
        <p:nvSpPr>
          <p:cNvPr id="4" name="Slide Number Placeholder 3"/>
          <p:cNvSpPr>
            <a:spLocks noGrp="1"/>
          </p:cNvSpPr>
          <p:nvPr>
            <p:ph type="sldNum" sz="quarter" idx="5"/>
          </p:nvPr>
        </p:nvSpPr>
        <p:spPr/>
        <p:txBody>
          <a:bodyPr/>
          <a:lstStyle/>
          <a:p>
            <a:fld id="{6CF7E23F-C809-40BB-9DFE-6F4F7D9B969C}" type="slidenum">
              <a:rPr lang="en-US" smtClean="0"/>
              <a:t>31</a:t>
            </a:fld>
            <a:endParaRPr lang="en-US"/>
          </a:p>
        </p:txBody>
      </p:sp>
    </p:spTree>
    <p:extLst>
      <p:ext uri="{BB962C8B-B14F-4D97-AF65-F5344CB8AC3E}">
        <p14:creationId xmlns:p14="http://schemas.microsoft.com/office/powerpoint/2010/main" val="711729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32</a:t>
            </a:fld>
            <a:endParaRPr lang="en-US"/>
          </a:p>
        </p:txBody>
      </p:sp>
    </p:spTree>
    <p:extLst>
      <p:ext uri="{BB962C8B-B14F-4D97-AF65-F5344CB8AC3E}">
        <p14:creationId xmlns:p14="http://schemas.microsoft.com/office/powerpoint/2010/main" val="756632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33</a:t>
            </a:fld>
            <a:endParaRPr lang="en-US"/>
          </a:p>
        </p:txBody>
      </p:sp>
    </p:spTree>
    <p:extLst>
      <p:ext uri="{BB962C8B-B14F-4D97-AF65-F5344CB8AC3E}">
        <p14:creationId xmlns:p14="http://schemas.microsoft.com/office/powerpoint/2010/main" val="3927845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34</a:t>
            </a:fld>
            <a:endParaRPr lang="en-US"/>
          </a:p>
        </p:txBody>
      </p:sp>
    </p:spTree>
    <p:extLst>
      <p:ext uri="{BB962C8B-B14F-4D97-AF65-F5344CB8AC3E}">
        <p14:creationId xmlns:p14="http://schemas.microsoft.com/office/powerpoint/2010/main" val="1213873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35</a:t>
            </a:fld>
            <a:endParaRPr lang="en-US"/>
          </a:p>
        </p:txBody>
      </p:sp>
    </p:spTree>
    <p:extLst>
      <p:ext uri="{BB962C8B-B14F-4D97-AF65-F5344CB8AC3E}">
        <p14:creationId xmlns:p14="http://schemas.microsoft.com/office/powerpoint/2010/main" val="1357105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36</a:t>
            </a:fld>
            <a:endParaRPr lang="en-US"/>
          </a:p>
        </p:txBody>
      </p:sp>
    </p:spTree>
    <p:extLst>
      <p:ext uri="{BB962C8B-B14F-4D97-AF65-F5344CB8AC3E}">
        <p14:creationId xmlns:p14="http://schemas.microsoft.com/office/powerpoint/2010/main" val="584382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37</a:t>
            </a:fld>
            <a:endParaRPr lang="en-US"/>
          </a:p>
        </p:txBody>
      </p:sp>
    </p:spTree>
    <p:extLst>
      <p:ext uri="{BB962C8B-B14F-4D97-AF65-F5344CB8AC3E}">
        <p14:creationId xmlns:p14="http://schemas.microsoft.com/office/powerpoint/2010/main" val="664195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CF7E23F-C809-40BB-9DFE-6F4F7D9B969C}" type="slidenum">
              <a:rPr lang="en-US" smtClean="0"/>
              <a:t>38</a:t>
            </a:fld>
            <a:endParaRPr lang="en-US"/>
          </a:p>
        </p:txBody>
      </p:sp>
    </p:spTree>
    <p:extLst>
      <p:ext uri="{BB962C8B-B14F-4D97-AF65-F5344CB8AC3E}">
        <p14:creationId xmlns:p14="http://schemas.microsoft.com/office/powerpoint/2010/main" val="167876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Language matters. Additionally, this terminology is not always straightforward. In North Carolina, American Indian is the preferred term, but that may very in other places. A good rule of thumb is to ask people what they prefer to be called. Some words that were once common are now considered slurs (such as squaw and redskin). Furthermore, note the capitalization of the words Native and Indigenous. Capitalization largely depends on how the word is used.</a:t>
            </a:r>
          </a:p>
        </p:txBody>
      </p:sp>
      <p:sp>
        <p:nvSpPr>
          <p:cNvPr id="4" name="Slide Number Placeholder 3"/>
          <p:cNvSpPr>
            <a:spLocks noGrp="1"/>
          </p:cNvSpPr>
          <p:nvPr>
            <p:ph type="sldNum" sz="quarter" idx="5"/>
          </p:nvPr>
        </p:nvSpPr>
        <p:spPr/>
        <p:txBody>
          <a:bodyPr/>
          <a:lstStyle/>
          <a:p>
            <a:fld id="{6CF7E23F-C809-40BB-9DFE-6F4F7D9B969C}" type="slidenum">
              <a:rPr lang="en-US" smtClean="0"/>
              <a:t>4</a:t>
            </a:fld>
            <a:endParaRPr lang="en-US"/>
          </a:p>
        </p:txBody>
      </p:sp>
    </p:spTree>
    <p:extLst>
      <p:ext uri="{BB962C8B-B14F-4D97-AF65-F5344CB8AC3E}">
        <p14:creationId xmlns:p14="http://schemas.microsoft.com/office/powerpoint/2010/main" val="71383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You may know of, or remember, American Indian mascots. Many organizations have shifted away from former American Indian mascots. These mascots and their behavior or sport traditions often included elements that copied American Indian traditions and practices in a demeaning or cartoonish manner. The shift away from American Indian mascots upset many non-indigenous people who felt that their traditions were under attack. Some American Indian groups, like the Seminole Tribe of Florida, have granted institutions permission to use their likeness. However, this was not the case for the majority of American Indian mascots. </a:t>
            </a:r>
          </a:p>
        </p:txBody>
      </p:sp>
      <p:sp>
        <p:nvSpPr>
          <p:cNvPr id="4" name="Slide Number Placeholder 3"/>
          <p:cNvSpPr>
            <a:spLocks noGrp="1"/>
          </p:cNvSpPr>
          <p:nvPr>
            <p:ph type="sldNum" sz="quarter" idx="5"/>
          </p:nvPr>
        </p:nvSpPr>
        <p:spPr/>
        <p:txBody>
          <a:bodyPr/>
          <a:lstStyle/>
          <a:p>
            <a:fld id="{6CF7E23F-C809-40BB-9DFE-6F4F7D9B969C}" type="slidenum">
              <a:rPr lang="en-US" smtClean="0"/>
              <a:t>5</a:t>
            </a:fld>
            <a:endParaRPr lang="en-US"/>
          </a:p>
        </p:txBody>
      </p:sp>
    </p:spTree>
    <p:extLst>
      <p:ext uri="{BB962C8B-B14F-4D97-AF65-F5344CB8AC3E}">
        <p14:creationId xmlns:p14="http://schemas.microsoft.com/office/powerpoint/2010/main" val="10419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Indians contribute much to our modern society and work in every type of profession. Here are examples of some renowned American Indian authors, poets, and artists.</a:t>
            </a:r>
          </a:p>
        </p:txBody>
      </p:sp>
      <p:sp>
        <p:nvSpPr>
          <p:cNvPr id="4" name="Slide Number Placeholder 3"/>
          <p:cNvSpPr>
            <a:spLocks noGrp="1"/>
          </p:cNvSpPr>
          <p:nvPr>
            <p:ph type="sldNum" sz="quarter" idx="5"/>
          </p:nvPr>
        </p:nvSpPr>
        <p:spPr/>
        <p:txBody>
          <a:bodyPr/>
          <a:lstStyle/>
          <a:p>
            <a:fld id="{6CF7E23F-C809-40BB-9DFE-6F4F7D9B969C}" type="slidenum">
              <a:rPr lang="en-US" smtClean="0"/>
              <a:t>6</a:t>
            </a:fld>
            <a:endParaRPr lang="en-US"/>
          </a:p>
        </p:txBody>
      </p:sp>
    </p:spTree>
    <p:extLst>
      <p:ext uri="{BB962C8B-B14F-4D97-AF65-F5344CB8AC3E}">
        <p14:creationId xmlns:p14="http://schemas.microsoft.com/office/powerpoint/2010/main" val="373117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also famous American Indian actors and musicians. </a:t>
            </a:r>
          </a:p>
        </p:txBody>
      </p:sp>
      <p:sp>
        <p:nvSpPr>
          <p:cNvPr id="4" name="Slide Number Placeholder 3"/>
          <p:cNvSpPr>
            <a:spLocks noGrp="1"/>
          </p:cNvSpPr>
          <p:nvPr>
            <p:ph type="sldNum" sz="quarter" idx="5"/>
          </p:nvPr>
        </p:nvSpPr>
        <p:spPr/>
        <p:txBody>
          <a:bodyPr/>
          <a:lstStyle/>
          <a:p>
            <a:fld id="{6CF7E23F-C809-40BB-9DFE-6F4F7D9B969C}" type="slidenum">
              <a:rPr lang="en-US" smtClean="0"/>
              <a:t>7</a:t>
            </a:fld>
            <a:endParaRPr lang="en-US"/>
          </a:p>
        </p:txBody>
      </p:sp>
    </p:spTree>
    <p:extLst>
      <p:ext uri="{BB962C8B-B14F-4D97-AF65-F5344CB8AC3E}">
        <p14:creationId xmlns:p14="http://schemas.microsoft.com/office/powerpoint/2010/main" val="4019677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successful American Indians scientists, academics, and astronauts. </a:t>
            </a:r>
          </a:p>
        </p:txBody>
      </p:sp>
      <p:sp>
        <p:nvSpPr>
          <p:cNvPr id="4" name="Slide Number Placeholder 3"/>
          <p:cNvSpPr>
            <a:spLocks noGrp="1"/>
          </p:cNvSpPr>
          <p:nvPr>
            <p:ph type="sldNum" sz="quarter" idx="5"/>
          </p:nvPr>
        </p:nvSpPr>
        <p:spPr/>
        <p:txBody>
          <a:bodyPr/>
          <a:lstStyle/>
          <a:p>
            <a:fld id="{6CF7E23F-C809-40BB-9DFE-6F4F7D9B969C}" type="slidenum">
              <a:rPr lang="en-US" smtClean="0"/>
              <a:t>8</a:t>
            </a:fld>
            <a:endParaRPr lang="en-US"/>
          </a:p>
        </p:txBody>
      </p:sp>
    </p:spTree>
    <p:extLst>
      <p:ext uri="{BB962C8B-B14F-4D97-AF65-F5344CB8AC3E}">
        <p14:creationId xmlns:p14="http://schemas.microsoft.com/office/powerpoint/2010/main" val="291494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Additionally, the United States government has several American Indian representatives. </a:t>
            </a:r>
          </a:p>
        </p:txBody>
      </p:sp>
      <p:sp>
        <p:nvSpPr>
          <p:cNvPr id="4" name="Slide Number Placeholder 3"/>
          <p:cNvSpPr>
            <a:spLocks noGrp="1"/>
          </p:cNvSpPr>
          <p:nvPr>
            <p:ph type="sldNum" sz="quarter" idx="5"/>
          </p:nvPr>
        </p:nvSpPr>
        <p:spPr/>
        <p:txBody>
          <a:bodyPr/>
          <a:lstStyle/>
          <a:p>
            <a:fld id="{6CF7E23F-C809-40BB-9DFE-6F4F7D9B969C}" type="slidenum">
              <a:rPr lang="en-US" smtClean="0"/>
              <a:t>9</a:t>
            </a:fld>
            <a:endParaRPr lang="en-US"/>
          </a:p>
        </p:txBody>
      </p:sp>
    </p:spTree>
    <p:extLst>
      <p:ext uri="{BB962C8B-B14F-4D97-AF65-F5344CB8AC3E}">
        <p14:creationId xmlns:p14="http://schemas.microsoft.com/office/powerpoint/2010/main" val="37472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7F88C3-F225-4908-B034-490AE4803343}"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68656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7F88C3-F225-4908-B034-490AE4803343}"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8811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7F88C3-F225-4908-B034-490AE4803343}"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143697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33"/>
            <a:ext cx="457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7F88C3-F225-4908-B034-490AE4803343}"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838119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7F88C3-F225-4908-B034-490AE4803343}"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13676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7F88C3-F225-4908-B034-490AE4803343}"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373200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7F88C3-F225-4908-B034-490AE4803343}" type="datetimeFigureOut">
              <a:rPr lang="en-US" smtClean="0"/>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2314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7F88C3-F225-4908-B034-490AE4803343}" type="datetimeFigureOut">
              <a:rPr lang="en-US" smtClean="0"/>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642494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7F88C3-F225-4908-B034-490AE4803343}" type="datetimeFigureOut">
              <a:rPr lang="en-US" smtClean="0"/>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308942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7F88C3-F225-4908-B034-490AE4803343}"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349413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7F88C3-F225-4908-B034-490AE4803343}"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DB0D5-11B0-4ECA-90AE-90DDB7B762E5}" type="slidenum">
              <a:rPr lang="en-US" smtClean="0"/>
              <a:t>‹#›</a:t>
            </a:fld>
            <a:endParaRPr lang="en-US"/>
          </a:p>
        </p:txBody>
      </p:sp>
    </p:spTree>
    <p:extLst>
      <p:ext uri="{BB962C8B-B14F-4D97-AF65-F5344CB8AC3E}">
        <p14:creationId xmlns:p14="http://schemas.microsoft.com/office/powerpoint/2010/main" val="139471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F88C3-F225-4908-B034-490AE4803343}" type="datetimeFigureOut">
              <a:rPr lang="en-US" smtClean="0"/>
              <a:t>5/18/2022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DB0D5-11B0-4ECA-90AE-90DDB7B762E5}" type="slidenum">
              <a:rPr lang="en-US" smtClean="0"/>
              <a:t>‹#›</a:t>
            </a:fld>
            <a:endParaRPr lang="en-US"/>
          </a:p>
        </p:txBody>
      </p:sp>
    </p:spTree>
    <p:extLst>
      <p:ext uri="{BB962C8B-B14F-4D97-AF65-F5344CB8AC3E}">
        <p14:creationId xmlns:p14="http://schemas.microsoft.com/office/powerpoint/2010/main" val="1762605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en:Creative_Commons" TargetMode="External"/><Relationship Id="rId13" Type="http://schemas.openxmlformats.org/officeDocument/2006/relationships/hyperlink" Target="https://pixabay.com/photos/first-nation-headdress-feather-908604/" TargetMode="External"/><Relationship Id="rId3" Type="http://schemas.openxmlformats.org/officeDocument/2006/relationships/image" Target="../media/image1.jpeg"/><Relationship Id="rId7" Type="http://schemas.openxmlformats.org/officeDocument/2006/relationships/hyperlink" Target="https://creativecommons.org/licenses/by-nc/2.0/?ref=openverse" TargetMode="External"/><Relationship Id="rId12" Type="http://schemas.openxmlformats.org/officeDocument/2006/relationships/hyperlink" Target="https://en.wikipedia.org/wiki/List_of_countries'_copyright_lengths" TargetMode="External"/><Relationship Id="rId17" Type="http://schemas.openxmlformats.org/officeDocument/2006/relationships/hyperlink" Target="https://www.flickr.com/photos/fibonacciblue/15510508608/in/album-72157648685324937/" TargetMode="External"/><Relationship Id="rId2" Type="http://schemas.openxmlformats.org/officeDocument/2006/relationships/notesSlide" Target="../notesSlides/notesSlide32.xml"/><Relationship Id="rId16" Type="http://schemas.openxmlformats.org/officeDocument/2006/relationships/hyperlink" Target="https://creativecommons.org/licenses/by/2.0/" TargetMode="External"/><Relationship Id="rId1" Type="http://schemas.openxmlformats.org/officeDocument/2006/relationships/slideLayout" Target="../slideLayouts/slideLayout2.xml"/><Relationship Id="rId6" Type="http://schemas.openxmlformats.org/officeDocument/2006/relationships/hyperlink" Target="https://www.flickr.com/photos/11013316@N07" TargetMode="External"/><Relationship Id="rId11" Type="http://schemas.openxmlformats.org/officeDocument/2006/relationships/hyperlink" Target="https://en.wikipedia.org/wiki/public_domain" TargetMode="External"/><Relationship Id="rId5" Type="http://schemas.openxmlformats.org/officeDocument/2006/relationships/hyperlink" Target="https://www.flickr.com/photos/11013316@N07/2660907557" TargetMode="External"/><Relationship Id="rId15" Type="http://schemas.openxmlformats.org/officeDocument/2006/relationships/hyperlink" Target="https://www.flickr.com/photos/fibonacciblue/15510239298" TargetMode="External"/><Relationship Id="rId10" Type="http://schemas.openxmlformats.org/officeDocument/2006/relationships/hyperlink" Target="https://commons.wikimedia.org/wiki/File:The_First_Thanksgiving_Jean_Louis_Gerome_Ferris.png" TargetMode="External"/><Relationship Id="rId4" Type="http://schemas.openxmlformats.org/officeDocument/2006/relationships/image" Target="../media/image2.jpeg"/><Relationship Id="rId9" Type="http://schemas.openxmlformats.org/officeDocument/2006/relationships/hyperlink" Target="https://creativecommons.org/licenses/by-sa/4.0/deed.en" TargetMode="External"/><Relationship Id="rId14" Type="http://schemas.openxmlformats.org/officeDocument/2006/relationships/hyperlink" Target="https://pixabay.com/photos/indian-basket-american-2824520/"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commons.wikimedia.org/wiki/File:20190606SM155-Edit_(48092158562).jpg" TargetMode="External"/><Relationship Id="rId13" Type="http://schemas.openxmlformats.org/officeDocument/2006/relationships/hyperlink" Target="https://creativecommons.org/licenses/by/3.0/deed.en" TargetMode="External"/><Relationship Id="rId3" Type="http://schemas.openxmlformats.org/officeDocument/2006/relationships/image" Target="../media/image1.jpeg"/><Relationship Id="rId7" Type="http://schemas.openxmlformats.org/officeDocument/2006/relationships/hyperlink" Target="https://creativecommons.org/licenses/by-sa/4.0/deed.en" TargetMode="External"/><Relationship Id="rId12" Type="http://schemas.openxmlformats.org/officeDocument/2006/relationships/hyperlink" Target="https://commons.wikimedia.org/wiki/File:Zahn_McClarnon_2016.p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11" Type="http://schemas.openxmlformats.org/officeDocument/2006/relationships/hyperlink" Target="https://creativecommons.org/licenses/by-nc-nd/2.0/" TargetMode="External"/><Relationship Id="rId5" Type="http://schemas.openxmlformats.org/officeDocument/2006/relationships/hyperlink" Target="https://commons.wikimedia.org/wiki/File:Tommy_Orange_2018.jpg" TargetMode="External"/><Relationship Id="rId15" Type="http://schemas.openxmlformats.org/officeDocument/2006/relationships/hyperlink" Target="https://creativecommons.org/licenses/by-sa/2.0/deed.en" TargetMode="External"/><Relationship Id="rId10" Type="http://schemas.openxmlformats.org/officeDocument/2006/relationships/hyperlink" Target="https://www.flickr.com/photos/appaloosa/48276197576/" TargetMode="External"/><Relationship Id="rId4" Type="http://schemas.openxmlformats.org/officeDocument/2006/relationships/image" Target="../media/image2.jpeg"/><Relationship Id="rId9" Type="http://schemas.openxmlformats.org/officeDocument/2006/relationships/hyperlink" Target="https://creativecommons.org/publicdomain/zero/1.0/deed.en" TargetMode="External"/><Relationship Id="rId14" Type="http://schemas.openxmlformats.org/officeDocument/2006/relationships/hyperlink" Target="https://commons.wikimedia.org/wiki/File:Jim_Pepper_-_Portrait_by_Gert_Chesi.jpg"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commons.wikimedia.org/wiki/File:BegayFred.jpg" TargetMode="External"/><Relationship Id="rId13" Type="http://schemas.openxmlformats.org/officeDocument/2006/relationships/hyperlink" Target="https://commons.wikimedia.org/wiki/File:Tommy_Orange_2018.jpg" TargetMode="External"/><Relationship Id="rId3" Type="http://schemas.openxmlformats.org/officeDocument/2006/relationships/image" Target="../media/image1.jpeg"/><Relationship Id="rId7" Type="http://schemas.openxmlformats.org/officeDocument/2006/relationships/hyperlink" Target="https://creativecommons.org/licenses/by-nd-nc/2.0/jp/?ref=openverse" TargetMode="External"/><Relationship Id="rId12" Type="http://schemas.openxmlformats.org/officeDocument/2006/relationships/hyperlink" Target="https://en.wikipedia.org/wiki/United_States_Code" TargetMode="External"/><Relationship Id="rId17" Type="http://schemas.openxmlformats.org/officeDocument/2006/relationships/hyperlink" Target="https://commons.wikimedia.org/wiki/File:Sharice_Davids.jpg" TargetMode="External"/><Relationship Id="rId2" Type="http://schemas.openxmlformats.org/officeDocument/2006/relationships/notesSlide" Target="../notesSlides/notesSlide34.xml"/><Relationship Id="rId16" Type="http://schemas.openxmlformats.org/officeDocument/2006/relationships/hyperlink" Target="https://en.wikipedia.org/wiki/NASA" TargetMode="External"/><Relationship Id="rId1" Type="http://schemas.openxmlformats.org/officeDocument/2006/relationships/slideLayout" Target="../slideLayouts/slideLayout2.xml"/><Relationship Id="rId6" Type="http://schemas.openxmlformats.org/officeDocument/2006/relationships/hyperlink" Target="https://www.flickr.com/photos/95205711@N02" TargetMode="External"/><Relationship Id="rId11" Type="http://schemas.openxmlformats.org/officeDocument/2006/relationships/hyperlink" Target="https://en.wikisource.org/wiki/en:United_States_Code/Title_17/Chapter_1/Sections_105_and_106" TargetMode="External"/><Relationship Id="rId5" Type="http://schemas.openxmlformats.org/officeDocument/2006/relationships/hyperlink" Target="https://www.flickr.com/photos/95205711@N02/32155311497" TargetMode="External"/><Relationship Id="rId15" Type="http://schemas.openxmlformats.org/officeDocument/2006/relationships/hyperlink" Target="https://en.wikipedia.org/wiki/public_domain" TargetMode="External"/><Relationship Id="rId10" Type="http://schemas.openxmlformats.org/officeDocument/2006/relationships/hyperlink" Target="https://en.wikipedia.org/wiki/en:Copyright_status_of_work_by_the_U.S._government" TargetMode="External"/><Relationship Id="rId4" Type="http://schemas.openxmlformats.org/officeDocument/2006/relationships/image" Target="../media/image2.jpeg"/><Relationship Id="rId9" Type="http://schemas.openxmlformats.org/officeDocument/2006/relationships/hyperlink" Target="https://en.wikipedia.org/wiki/en:Public_domain" TargetMode="External"/><Relationship Id="rId14" Type="http://schemas.openxmlformats.org/officeDocument/2006/relationships/hyperlink" Target="https://commons.wikimedia.org/wiki/File:Herrington.jp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United_States_Code" TargetMode="External"/><Relationship Id="rId13" Type="http://schemas.openxmlformats.org/officeDocument/2006/relationships/hyperlink" Target="https://creativecommons.org/licenses/by-sa/4.0/deed.en" TargetMode="External"/><Relationship Id="rId3" Type="http://schemas.openxmlformats.org/officeDocument/2006/relationships/image" Target="../media/image1.jpeg"/><Relationship Id="rId7" Type="http://schemas.openxmlformats.org/officeDocument/2006/relationships/hyperlink" Target="https://en.wikisource.org/wiki/en:United_States_Code/Title_17/Chapter_1/Sections_105_and_106" TargetMode="External"/><Relationship Id="rId12" Type="http://schemas.openxmlformats.org/officeDocument/2006/relationships/hyperlink" Target="https://en.wikipedia.org/wiki/en:Creative_Commons" TargetMode="External"/><Relationship Id="rId2" Type="http://schemas.openxmlformats.org/officeDocument/2006/relationships/notesSlide" Target="../notesSlides/notesSlide35.xml"/><Relationship Id="rId16" Type="http://schemas.openxmlformats.org/officeDocument/2006/relationships/hyperlink" Target="https://en.wikipedia.org/wiki/" TargetMode="External"/><Relationship Id="rId1" Type="http://schemas.openxmlformats.org/officeDocument/2006/relationships/slideLayout" Target="../slideLayouts/slideLayout2.xml"/><Relationship Id="rId6" Type="http://schemas.openxmlformats.org/officeDocument/2006/relationships/hyperlink" Target="https://en.wikipedia.org/wiki/en:Copyright_status_of_work_by_the_U.S._government" TargetMode="External"/><Relationship Id="rId11" Type="http://schemas.openxmlformats.org/officeDocument/2006/relationships/hyperlink" Target="https://commons.wikimedia.org/wiki/File:Tommy_Orange_2018.jpg" TargetMode="External"/><Relationship Id="rId5" Type="http://schemas.openxmlformats.org/officeDocument/2006/relationships/hyperlink" Target="https://en.wikipedia.org/wiki/en:Public_domain" TargetMode="External"/><Relationship Id="rId15" Type="http://schemas.openxmlformats.org/officeDocument/2006/relationships/hyperlink" Target="https://en.wikipedia.org/wiki/User:Sogospelman" TargetMode="External"/><Relationship Id="rId10" Type="http://schemas.openxmlformats.org/officeDocument/2006/relationships/hyperlink" Target="https://commons.wikimedia.org/wiki/Public_domain" TargetMode="External"/><Relationship Id="rId4" Type="http://schemas.openxmlformats.org/officeDocument/2006/relationships/image" Target="../media/image2.jpeg"/><Relationship Id="rId9" Type="http://schemas.openxmlformats.org/officeDocument/2006/relationships/hyperlink" Target="https://commons.wikimedia.org/wiki/United_States_Congress" TargetMode="External"/><Relationship Id="rId14" Type="http://schemas.openxmlformats.org/officeDocument/2006/relationships/hyperlink" Target="https://en.wikipedia.org/wiki/en:public_domain"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flickr.com/photos/126377022@N07/14776338124" TargetMode="External"/><Relationship Id="rId13" Type="http://schemas.openxmlformats.org/officeDocument/2006/relationships/hyperlink" Target="https://en.wikipedia.org/wiki/User:Sogospelman" TargetMode="External"/><Relationship Id="rId3" Type="http://schemas.openxmlformats.org/officeDocument/2006/relationships/image" Target="../media/image1.jpeg"/><Relationship Id="rId7" Type="http://schemas.openxmlformats.org/officeDocument/2006/relationships/hyperlink" Target="https://en.wikipedia.org/wiki/Flickr" TargetMode="External"/><Relationship Id="rId12" Type="http://schemas.openxmlformats.org/officeDocument/2006/relationships/hyperlink" Target="https://en.wikipedia.org/wiki/en:public_domain"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commons.wikimedia.org/wiki/File:The_Croatan_Indians_of_Sampson_County,_North_Carolina_-_their_origin_and_racial_status_-_a_plea_for_separate_schools_(1916)_(14776338124).jpg" TargetMode="External"/><Relationship Id="rId11" Type="http://schemas.openxmlformats.org/officeDocument/2006/relationships/hyperlink" Target="https://creativecommons.org/licenses/by-nc-sa/2.0/" TargetMode="External"/><Relationship Id="rId5" Type="http://schemas.openxmlformats.org/officeDocument/2006/relationships/hyperlink" Target="https://mapsmith.net/work/a-modern-map-of-native-american-lands/" TargetMode="External"/><Relationship Id="rId15" Type="http://schemas.openxmlformats.org/officeDocument/2006/relationships/hyperlink" Target="https://www.flickr.com/photos/judybaxter/2179732139/" TargetMode="External"/><Relationship Id="rId10" Type="http://schemas.openxmlformats.org/officeDocument/2006/relationships/hyperlink" Target="https://www.flickr.com/photos/35772643@N00/8219856935" TargetMode="External"/><Relationship Id="rId4" Type="http://schemas.openxmlformats.org/officeDocument/2006/relationships/image" Target="../media/image2.jpeg"/><Relationship Id="rId9" Type="http://schemas.openxmlformats.org/officeDocument/2006/relationships/hyperlink" Target="https://commons.wikimedia.org/wiki/User:FlickreviewR" TargetMode="External"/><Relationship Id="rId14" Type="http://schemas.openxmlformats.org/officeDocument/2006/relationships/hyperlink" Target="https://en.wikipedia.org/wiki/"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flickr.com/photos/52878071@N03/7290169778" TargetMode="External"/><Relationship Id="rId13" Type="http://schemas.openxmlformats.org/officeDocument/2006/relationships/hyperlink" Target="https://commons.wikimedia.org/wiki/File:Wuampu.jpg" TargetMode="External"/><Relationship Id="rId18" Type="http://schemas.openxmlformats.org/officeDocument/2006/relationships/hyperlink" Target="https://creativecommons.org/licenses/by-nc-sa/2.0/?ref=openverse" TargetMode="External"/><Relationship Id="rId3" Type="http://schemas.openxmlformats.org/officeDocument/2006/relationships/image" Target="../media/image1.jpeg"/><Relationship Id="rId21" Type="http://schemas.openxmlformats.org/officeDocument/2006/relationships/hyperlink" Target="https://www.flickr.com/photos/24975001@N04/3244447722" TargetMode="External"/><Relationship Id="rId7" Type="http://schemas.openxmlformats.org/officeDocument/2006/relationships/hyperlink" Target="https://www.flickr.com/photos/allisonfender/8678855690/in/photolist-edVpqW-edJEq4-edVJoj-edQ9ZG-wwH8qn-edRcCZ-edQqRa-edVAxh-edJw6v-edPWfG-edJtzk-edQ257-edWZiu-edQfFV-edVTK3-edVtpo-edQ9T5-edJtfK-edJmQt-edPUVE-edQfuL-edQeVd-edQccA-edQ1Hj-edVVDQ-edQ4tj-wwyRRo-edVBmm-edQhNU-edQ4hy-edJkct-edJiwn-edJhF6-edJtRp-edVwxA-edRoAx-edPVxU-edVR7d-edPXMk-edQ4Ms-edPVpj-edJrrP-edRpik-edRg8r-edW2Ks-edPShG-edVBV7-edJxWa-edJptK-edPNqW" TargetMode="External"/><Relationship Id="rId12" Type="http://schemas.openxmlformats.org/officeDocument/2006/relationships/hyperlink" Target="https://www.dvidshub.net/about/copyright" TargetMode="External"/><Relationship Id="rId17" Type="http://schemas.openxmlformats.org/officeDocument/2006/relationships/hyperlink" Target="https://www.flickr.com/photos/7383209@N02" TargetMode="External"/><Relationship Id="rId2" Type="http://schemas.openxmlformats.org/officeDocument/2006/relationships/notesSlide" Target="../notesSlides/notesSlide37.xml"/><Relationship Id="rId16" Type="http://schemas.openxmlformats.org/officeDocument/2006/relationships/hyperlink" Target="https://www.flickr.com/photos/7383209@N02/10057422896" TargetMode="External"/><Relationship Id="rId20" Type="http://schemas.openxmlformats.org/officeDocument/2006/relationships/hyperlink" Target="https://creativecommons.org/licenses/by/2.0/"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d/2.0/" TargetMode="External"/><Relationship Id="rId11" Type="http://schemas.openxmlformats.org/officeDocument/2006/relationships/hyperlink" Target="https://www.flickr.com/photos/rhettandlink/2843189992/in/photolist-5kf6k7-wwH8qn-8DXKMm-ovJGTy-oxGAPv-QDMMCj-JFzNsA-spM1qU-dwLjk5-2jnaRxi-dwENB4-5fjYC-wwyRRo-iuNN1W-oerHBd-HXEUGH-6rP5xw-7WTdLr-oes7hw-pLhwgw-9Fuv4J-dnS8tU-6rP4yL-8EAWVi-ovJAwq-K1WKXr-7kyzR4-pLeqkY-omx3MG-q3s6ec-8ijtBg-oqm9FF-b1bH7D-2jtzzAz-ovUS4W-b1bHd4-b1bHeB-b1bH3D-CYbof8-7yLyF8-pEe5Gf-dxftVi-b1bHaT-7yLp2R-6rJZac-h8VUMS-7fd3DQ-otUJVo-dxftY2-b1bH5H" TargetMode="External"/><Relationship Id="rId24" Type="http://schemas.openxmlformats.org/officeDocument/2006/relationships/hyperlink" Target="https://creativecommons.org/publicdomain/zero/1.0/" TargetMode="External"/><Relationship Id="rId5" Type="http://schemas.openxmlformats.org/officeDocument/2006/relationships/hyperlink" Target="https://www.flickr.com/photos/allisonfender/8679104772/in/photolist-edWFts-edQYSR-edWA3A-edWK4q-edJh9X-edWkgL-edRkuV-edRsyv-edJCwr-edQTSk-edQeaA-edVtSW-edVrUU-edJyfv-edRciD-edR318-edRaqp-edQhkt-edVxnE-edVGnY-edRt7p-edWAmY-edWgk9-edPR6F-edWFbq-edQoWZ-edWdf7-edQxSn-edRqVB-edWVfE-edPNtp-edQh7o-edWDcw-edPMJ2-edJA72-edVNLG-edPXGw-edXaiW-edQyMz-edWWkE-edRdFc-edJf2V-edVrF1-edPKcP-edQ6hh-edQdEy-edQtJn-edQADX-edVGTQ-edR8MR" TargetMode="External"/><Relationship Id="rId15" Type="http://schemas.openxmlformats.org/officeDocument/2006/relationships/hyperlink" Target="https://creativecommons.org/licenses/by-sa/4.0/deed.en" TargetMode="External"/><Relationship Id="rId23" Type="http://schemas.openxmlformats.org/officeDocument/2006/relationships/hyperlink" Target="https://creativecommons.org/licenses/by-nd-nc/2.0/jp/?ref=openverse" TargetMode="External"/><Relationship Id="rId10" Type="http://schemas.openxmlformats.org/officeDocument/2006/relationships/hyperlink" Target="https://creativecommons.org/licenses/by-nd/2.0/?ref=openverse" TargetMode="External"/><Relationship Id="rId19" Type="http://schemas.openxmlformats.org/officeDocument/2006/relationships/hyperlink" Target="https://www.flickr.com/photos/hillsborough/3641139139/in/photolist-6xKMP2-waVDpo-waVzXo/" TargetMode="External"/><Relationship Id="rId4" Type="http://schemas.openxmlformats.org/officeDocument/2006/relationships/image" Target="../media/image2.jpeg"/><Relationship Id="rId9" Type="http://schemas.openxmlformats.org/officeDocument/2006/relationships/hyperlink" Target="https://www.flickr.com/photos/52878071@N03" TargetMode="External"/><Relationship Id="rId14" Type="http://schemas.openxmlformats.org/officeDocument/2006/relationships/hyperlink" Target="https://en.wikipedia.org/wiki/en:Creative_Commons" TargetMode="External"/><Relationship Id="rId22" Type="http://schemas.openxmlformats.org/officeDocument/2006/relationships/hyperlink" Target="https://www.flickr.com/photos/24975001@N04"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flickr.com/photos/allisonfender/8677866792/in/album-72157633309941957/" TargetMode="External"/><Relationship Id="rId13" Type="http://schemas.openxmlformats.org/officeDocument/2006/relationships/hyperlink" Target="https://creativecommons.org/licenses/by-sa/3.0/deed.en" TargetMode="External"/><Relationship Id="rId3" Type="http://schemas.openxmlformats.org/officeDocument/2006/relationships/image" Target="../media/image1.jpeg"/><Relationship Id="rId7" Type="http://schemas.openxmlformats.org/officeDocument/2006/relationships/hyperlink" Target="https://creativecommons.org/licenses/by-nc/2.0/?ref=openverse" TargetMode="External"/><Relationship Id="rId12" Type="http://schemas.openxmlformats.org/officeDocument/2006/relationships/hyperlink" Target="https://en.wikipedia.org/wiki/en:Creative_Common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flickr.com/photos/70401000@N00" TargetMode="External"/><Relationship Id="rId11" Type="http://schemas.openxmlformats.org/officeDocument/2006/relationships/hyperlink" Target="https://commons.wikimedia.org/wiki/File:National_Museum_of_the_American_Indian.jpg" TargetMode="External"/><Relationship Id="rId5" Type="http://schemas.openxmlformats.org/officeDocument/2006/relationships/hyperlink" Target="https://www.flickr.com/photos/70401000@N00/1662598371" TargetMode="External"/><Relationship Id="rId10" Type="http://schemas.openxmlformats.org/officeDocument/2006/relationships/hyperlink" Target="https://www.ncmuseumofhistory.org/aihc-2021" TargetMode="External"/><Relationship Id="rId4" Type="http://schemas.openxmlformats.org/officeDocument/2006/relationships/image" Target="../media/image2.jpeg"/><Relationship Id="rId9" Type="http://schemas.openxmlformats.org/officeDocument/2006/relationships/hyperlink" Target="https://creativecommons.org/licenses/by-nd/2.0/" TargetMode="External"/><Relationship Id="rId14" Type="http://schemas.openxmlformats.org/officeDocument/2006/relationships/hyperlink" Target="https://www.flickr.com/photos/allisonfender/8678080269/in/album-7215763330994195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3.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cxnSp>
        <p:nvCxnSpPr>
          <p:cNvPr id="9" name="Straight Connector 8">
            <a:extLst>
              <a:ext uri="{FF2B5EF4-FFF2-40B4-BE49-F238E27FC236}">
                <a16:creationId xmlns:a16="http://schemas.microsoft.com/office/drawing/2014/main" id="{C8D9D9A3-1FFD-467D-B12F-49F6EF4BE9D2}"/>
              </a:ext>
            </a:extLst>
          </p:cNvPr>
          <p:cNvCxnSpPr/>
          <p:nvPr/>
        </p:nvCxnSpPr>
        <p:spPr>
          <a:xfrm>
            <a:off x="2881618" y="3474369"/>
            <a:ext cx="3380763" cy="0"/>
          </a:xfrm>
          <a:prstGeom prst="line">
            <a:avLst/>
          </a:prstGeom>
          <a:ln w="38100">
            <a:solidFill>
              <a:srgbClr val="660033"/>
            </a:solidFill>
            <a:headEnd type="diamond"/>
            <a:tailEnd type="diamond"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8774C4-D881-4A4F-AC07-40A950223BEF}"/>
              </a:ext>
            </a:extLst>
          </p:cNvPr>
          <p:cNvSpPr txBox="1"/>
          <p:nvPr/>
        </p:nvSpPr>
        <p:spPr>
          <a:xfrm>
            <a:off x="0" y="1549755"/>
            <a:ext cx="9144000" cy="1569660"/>
          </a:xfrm>
          <a:prstGeom prst="rect">
            <a:avLst/>
          </a:prstGeom>
          <a:noFill/>
        </p:spPr>
        <p:txBody>
          <a:bodyPr wrap="square" rtlCol="0">
            <a:spAutoFit/>
          </a:bodyPr>
          <a:lstStyle/>
          <a:p>
            <a:pPr algn="ctr"/>
            <a:r>
              <a:rPr lang="en-US" sz="4800" b="1">
                <a:solidFill>
                  <a:srgbClr val="660033"/>
                </a:solidFill>
              </a:rPr>
              <a:t>Exploring Indigenous Cultures</a:t>
            </a:r>
          </a:p>
          <a:p>
            <a:pPr algn="ctr"/>
            <a:r>
              <a:rPr lang="en-US" sz="4800" b="1">
                <a:solidFill>
                  <a:srgbClr val="660033"/>
                </a:solidFill>
              </a:rPr>
              <a:t>of North Carolina</a:t>
            </a:r>
          </a:p>
        </p:txBody>
      </p:sp>
      <p:sp>
        <p:nvSpPr>
          <p:cNvPr id="8" name="TextBox 7">
            <a:extLst>
              <a:ext uri="{FF2B5EF4-FFF2-40B4-BE49-F238E27FC236}">
                <a16:creationId xmlns:a16="http://schemas.microsoft.com/office/drawing/2014/main" id="{AA683162-DC63-4D04-ADDF-9F8284220BDC}"/>
              </a:ext>
            </a:extLst>
          </p:cNvPr>
          <p:cNvSpPr txBox="1"/>
          <p:nvPr/>
        </p:nvSpPr>
        <p:spPr>
          <a:xfrm>
            <a:off x="0" y="3769362"/>
            <a:ext cx="9144000" cy="1538883"/>
          </a:xfrm>
          <a:prstGeom prst="rect">
            <a:avLst/>
          </a:prstGeom>
          <a:noFill/>
        </p:spPr>
        <p:txBody>
          <a:bodyPr wrap="square" lIns="91440" tIns="45720" rIns="91440" bIns="45720" rtlCol="0" anchor="t">
            <a:spAutoFit/>
          </a:bodyPr>
          <a:lstStyle/>
          <a:p>
            <a:pPr algn="ctr"/>
            <a:r>
              <a:rPr lang="en-US" sz="4000" b="1">
                <a:solidFill>
                  <a:srgbClr val="008080"/>
                </a:solidFill>
              </a:rPr>
              <a:t>Part II</a:t>
            </a:r>
          </a:p>
          <a:p>
            <a:pPr algn="ctr"/>
            <a:r>
              <a:rPr lang="en-US" sz="5400" b="1">
                <a:solidFill>
                  <a:srgbClr val="008080"/>
                </a:solidFill>
              </a:rPr>
              <a:t>THE PRESENT</a:t>
            </a:r>
            <a:endParaRPr lang="en-US" sz="5400" b="1">
              <a:solidFill>
                <a:srgbClr val="008080"/>
              </a:solidFill>
              <a:cs typeface="Calibri"/>
            </a:endParaRPr>
          </a:p>
        </p:txBody>
      </p:sp>
      <p:sp>
        <p:nvSpPr>
          <p:cNvPr id="4" name="TextBox 3">
            <a:extLst>
              <a:ext uri="{FF2B5EF4-FFF2-40B4-BE49-F238E27FC236}">
                <a16:creationId xmlns:a16="http://schemas.microsoft.com/office/drawing/2014/main" id="{6C2EC7CD-2F34-4E58-9204-2CE902523707}"/>
              </a:ext>
            </a:extLst>
          </p:cNvPr>
          <p:cNvSpPr txBox="1"/>
          <p:nvPr/>
        </p:nvSpPr>
        <p:spPr>
          <a:xfrm>
            <a:off x="0" y="6396335"/>
            <a:ext cx="1968937" cy="461665"/>
          </a:xfrm>
          <a:prstGeom prst="rect">
            <a:avLst/>
          </a:prstGeom>
          <a:noFill/>
        </p:spPr>
        <p:txBody>
          <a:bodyPr wrap="none" rtlCol="0">
            <a:spAutoFit/>
          </a:bodyPr>
          <a:lstStyle/>
          <a:p>
            <a:r>
              <a:rPr lang="en-US" sz="1200">
                <a:solidFill>
                  <a:schemeClr val="bg1"/>
                </a:solidFill>
              </a:rPr>
              <a:t>Created by</a:t>
            </a:r>
          </a:p>
          <a:p>
            <a:r>
              <a:rPr lang="en-US" sz="1200">
                <a:solidFill>
                  <a:schemeClr val="bg1"/>
                </a:solidFill>
              </a:rPr>
              <a:t>Sierra Roark (RLA UNC 2022)</a:t>
            </a:r>
          </a:p>
        </p:txBody>
      </p:sp>
    </p:spTree>
    <p:extLst>
      <p:ext uri="{BB962C8B-B14F-4D97-AF65-F5344CB8AC3E}">
        <p14:creationId xmlns:p14="http://schemas.microsoft.com/office/powerpoint/2010/main" val="186587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pic>
        <p:nvPicPr>
          <p:cNvPr id="5" name="Picture 4" descr="Map&#10;&#10;Description automatically generated">
            <a:extLst>
              <a:ext uri="{FF2B5EF4-FFF2-40B4-BE49-F238E27FC236}">
                <a16:creationId xmlns:a16="http://schemas.microsoft.com/office/drawing/2014/main" id="{8167A461-E8F8-4618-8703-CE4B3F7745B8}"/>
              </a:ext>
            </a:extLst>
          </p:cNvPr>
          <p:cNvPicPr>
            <a:picLocks noChangeAspect="1"/>
          </p:cNvPicPr>
          <p:nvPr/>
        </p:nvPicPr>
        <p:blipFill>
          <a:blip r:embed="rId5"/>
          <a:stretch>
            <a:fillRect/>
          </a:stretch>
        </p:blipFill>
        <p:spPr>
          <a:xfrm>
            <a:off x="522267" y="1629424"/>
            <a:ext cx="8098972" cy="4314176"/>
          </a:xfrm>
          <a:prstGeom prst="rect">
            <a:avLst/>
          </a:prstGeom>
          <a:ln>
            <a:solidFill>
              <a:schemeClr val="bg1"/>
            </a:solidFill>
          </a:ln>
        </p:spPr>
      </p:pic>
      <p:sp>
        <p:nvSpPr>
          <p:cNvPr id="8" name="TextBox 7">
            <a:extLst>
              <a:ext uri="{FF2B5EF4-FFF2-40B4-BE49-F238E27FC236}">
                <a16:creationId xmlns:a16="http://schemas.microsoft.com/office/drawing/2014/main" id="{84A88FFB-7010-4018-A0D4-39D4947BC2CB}"/>
              </a:ext>
            </a:extLst>
          </p:cNvPr>
          <p:cNvSpPr txBox="1"/>
          <p:nvPr/>
        </p:nvSpPr>
        <p:spPr>
          <a:xfrm>
            <a:off x="0" y="984518"/>
            <a:ext cx="91435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American Indians Today</a:t>
            </a:r>
            <a:endParaRPr lang="en-US" sz="3600" b="1" dirty="0">
              <a:solidFill>
                <a:srgbClr val="008080"/>
              </a:solidFill>
              <a:cs typeface="Calibri"/>
            </a:endParaRPr>
          </a:p>
        </p:txBody>
      </p:sp>
      <p:sp>
        <p:nvSpPr>
          <p:cNvPr id="7" name="TextBox 6">
            <a:extLst>
              <a:ext uri="{FF2B5EF4-FFF2-40B4-BE49-F238E27FC236}">
                <a16:creationId xmlns:a16="http://schemas.microsoft.com/office/drawing/2014/main" id="{6F4B8A32-5858-766E-B667-F64974EF8F0B}"/>
              </a:ext>
            </a:extLst>
          </p:cNvPr>
          <p:cNvSpPr txBox="1"/>
          <p:nvPr/>
        </p:nvSpPr>
        <p:spPr>
          <a:xfrm>
            <a:off x="-494" y="5697379"/>
            <a:ext cx="1205948" cy="246221"/>
          </a:xfrm>
          <a:prstGeom prst="rect">
            <a:avLst/>
          </a:prstGeom>
          <a:noFill/>
        </p:spPr>
        <p:txBody>
          <a:bodyPr wrap="square" rtlCol="0">
            <a:spAutoFit/>
          </a:bodyPr>
          <a:lstStyle/>
          <a:p>
            <a:r>
              <a:rPr lang="en-US" sz="1000" b="1" dirty="0"/>
              <a:t>Figure 20.</a:t>
            </a:r>
          </a:p>
        </p:txBody>
      </p:sp>
    </p:spTree>
    <p:extLst>
      <p:ext uri="{BB962C8B-B14F-4D97-AF65-F5344CB8AC3E}">
        <p14:creationId xmlns:p14="http://schemas.microsoft.com/office/powerpoint/2010/main" val="1549813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pic>
        <p:nvPicPr>
          <p:cNvPr id="7" name="Picture 6">
            <a:extLst>
              <a:ext uri="{FF2B5EF4-FFF2-40B4-BE49-F238E27FC236}">
                <a16:creationId xmlns:a16="http://schemas.microsoft.com/office/drawing/2014/main" id="{13E280CB-D212-4A63-B36A-F82869F42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0"/>
            <a:ext cx="1028700" cy="6858000"/>
          </a:xfrm>
          <a:prstGeom prst="rect">
            <a:avLst/>
          </a:prstGeom>
        </p:spPr>
      </p:pic>
      <p:sp>
        <p:nvSpPr>
          <p:cNvPr id="3" name="TextBox 2">
            <a:extLst>
              <a:ext uri="{FF2B5EF4-FFF2-40B4-BE49-F238E27FC236}">
                <a16:creationId xmlns:a16="http://schemas.microsoft.com/office/drawing/2014/main" id="{B0685696-B0B6-4E35-8787-323DF9BF0044}"/>
              </a:ext>
            </a:extLst>
          </p:cNvPr>
          <p:cNvSpPr txBox="1"/>
          <p:nvPr/>
        </p:nvSpPr>
        <p:spPr>
          <a:xfrm>
            <a:off x="1604466" y="1572470"/>
            <a:ext cx="593733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8080"/>
                </a:solidFill>
                <a:ea typeface="+mn-lt"/>
                <a:cs typeface="+mn-lt"/>
              </a:rPr>
              <a:t>Federally-Recognized Tribes (n = 574)</a:t>
            </a:r>
          </a:p>
          <a:p>
            <a:endParaRPr lang="en-US" sz="2000" dirty="0">
              <a:solidFill>
                <a:srgbClr val="008080"/>
              </a:solidFill>
              <a:ea typeface="+mn-lt"/>
              <a:cs typeface="+mn-lt"/>
            </a:endParaRPr>
          </a:p>
          <a:p>
            <a:pPr marL="285750" indent="-285750">
              <a:buFont typeface="Arial"/>
              <a:buChar char="•"/>
            </a:pPr>
            <a:r>
              <a:rPr lang="en-US" dirty="0">
                <a:ea typeface="+mn-lt"/>
                <a:cs typeface="+mn-lt"/>
              </a:rPr>
              <a:t>Have government-to-government relationships with the U.S Federal government. </a:t>
            </a:r>
          </a:p>
          <a:p>
            <a:pPr marL="285750" indent="-285750">
              <a:buFont typeface="Arial"/>
              <a:buChar char="•"/>
            </a:pPr>
            <a:r>
              <a:rPr lang="en-US" dirty="0">
                <a:ea typeface="+mn-lt"/>
                <a:cs typeface="+mn-lt"/>
              </a:rPr>
              <a:t>Possess certain rights of self-government (i.e., tribal sovereignty) and receive certain federal benefits, services, and protections. </a:t>
            </a:r>
          </a:p>
          <a:p>
            <a:pPr marL="285750" indent="-285750">
              <a:buFont typeface="Arial"/>
              <a:buChar char="•"/>
            </a:pPr>
            <a:r>
              <a:rPr lang="en-US" dirty="0">
                <a:ea typeface="+mn-lt"/>
                <a:cs typeface="+mn-lt"/>
              </a:rPr>
              <a:t>Federal recognition is a complicated</a:t>
            </a:r>
            <a:r>
              <a:rPr lang="en-US" dirty="0">
                <a:solidFill>
                  <a:srgbClr val="000000"/>
                </a:solidFill>
                <a:latin typeface="Calibri" panose="020F0502020204030204"/>
                <a:ea typeface="+mn-lt"/>
                <a:cs typeface="Calibri" panose="020F0502020204030204"/>
              </a:rPr>
              <a:t> and long process.</a:t>
            </a:r>
            <a:endParaRPr lang="en-US" dirty="0">
              <a:cs typeface="Calibri"/>
            </a:endParaRPr>
          </a:p>
          <a:p>
            <a:endParaRPr lang="en-US" sz="2000" dirty="0">
              <a:solidFill>
                <a:srgbClr val="000000"/>
              </a:solidFill>
              <a:latin typeface="Arial"/>
              <a:ea typeface="+mn-lt"/>
              <a:cs typeface="Arial"/>
            </a:endParaRPr>
          </a:p>
          <a:p>
            <a:r>
              <a:rPr lang="en-US" sz="2000" b="1" dirty="0">
                <a:solidFill>
                  <a:srgbClr val="008080"/>
                </a:solidFill>
                <a:ea typeface="+mn-lt"/>
                <a:cs typeface="+mn-lt"/>
              </a:rPr>
              <a:t> </a:t>
            </a:r>
            <a:r>
              <a:rPr lang="en-US" sz="2400" b="1" dirty="0">
                <a:solidFill>
                  <a:srgbClr val="008080"/>
                </a:solidFill>
                <a:ea typeface="+mn-lt"/>
                <a:cs typeface="+mn-lt"/>
              </a:rPr>
              <a:t>State-Recognized Tribes (n = 63)</a:t>
            </a:r>
          </a:p>
          <a:p>
            <a:endParaRPr lang="en-US" sz="2000" dirty="0">
              <a:solidFill>
                <a:srgbClr val="008080"/>
              </a:solidFill>
              <a:ea typeface="+mn-lt"/>
              <a:cs typeface="+mn-lt"/>
            </a:endParaRPr>
          </a:p>
          <a:p>
            <a:pPr marL="285750" indent="-285750">
              <a:buFont typeface="Arial"/>
              <a:buChar char="•"/>
            </a:pPr>
            <a:r>
              <a:rPr lang="en-US" dirty="0">
                <a:ea typeface="+mn-lt"/>
                <a:cs typeface="+mn-lt"/>
              </a:rPr>
              <a:t>Lack sovereign control over their affairs.</a:t>
            </a:r>
          </a:p>
          <a:p>
            <a:pPr marL="285750" indent="-285750">
              <a:buFont typeface="Arial"/>
              <a:buChar char="•"/>
            </a:pPr>
            <a:r>
              <a:rPr lang="en-US" dirty="0">
                <a:ea typeface="+mn-lt"/>
                <a:cs typeface="+mn-lt"/>
              </a:rPr>
              <a:t>State legislatures acknowledge tribal status within each given state.  </a:t>
            </a:r>
          </a:p>
          <a:p>
            <a:pPr marL="285750" indent="-285750">
              <a:buFont typeface="Arial"/>
              <a:buChar char="•"/>
            </a:pPr>
            <a:r>
              <a:rPr lang="en-US" dirty="0">
                <a:ea typeface="+mn-lt"/>
                <a:cs typeface="+mn-lt"/>
              </a:rPr>
              <a:t>Sometimes this recognition qualifies the tribe for state and federal support. </a:t>
            </a:r>
            <a:endParaRPr lang="en-US" dirty="0">
              <a:solidFill>
                <a:srgbClr val="008080"/>
              </a:solidFill>
              <a:cs typeface="Calibri"/>
            </a:endParaRPr>
          </a:p>
        </p:txBody>
      </p:sp>
      <p:sp>
        <p:nvSpPr>
          <p:cNvPr id="2" name="TextBox 1">
            <a:extLst>
              <a:ext uri="{FF2B5EF4-FFF2-40B4-BE49-F238E27FC236}">
                <a16:creationId xmlns:a16="http://schemas.microsoft.com/office/drawing/2014/main" id="{4969AEE6-7020-45B5-B50E-0F43E6C52038}"/>
              </a:ext>
            </a:extLst>
          </p:cNvPr>
          <p:cNvSpPr txBox="1"/>
          <p:nvPr/>
        </p:nvSpPr>
        <p:spPr>
          <a:xfrm>
            <a:off x="1028700" y="492225"/>
            <a:ext cx="7086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Types of Tribal Recognition</a:t>
            </a:r>
            <a:endParaRPr lang="en-US" sz="3600" b="1" dirty="0">
              <a:solidFill>
                <a:srgbClr val="008080"/>
              </a:solidFill>
              <a:cs typeface="Calibri"/>
            </a:endParaRPr>
          </a:p>
        </p:txBody>
      </p:sp>
    </p:spTree>
    <p:extLst>
      <p:ext uri="{BB962C8B-B14F-4D97-AF65-F5344CB8AC3E}">
        <p14:creationId xmlns:p14="http://schemas.microsoft.com/office/powerpoint/2010/main" val="368287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pic>
        <p:nvPicPr>
          <p:cNvPr id="7" name="Picture 6">
            <a:extLst>
              <a:ext uri="{FF2B5EF4-FFF2-40B4-BE49-F238E27FC236}">
                <a16:creationId xmlns:a16="http://schemas.microsoft.com/office/drawing/2014/main" id="{13E280CB-D212-4A63-B36A-F82869F42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0"/>
            <a:ext cx="1028700" cy="6858000"/>
          </a:xfrm>
          <a:prstGeom prst="rect">
            <a:avLst/>
          </a:prstGeom>
        </p:spPr>
      </p:pic>
      <p:pic>
        <p:nvPicPr>
          <p:cNvPr id="2" name="Picture 3" descr="A picture containing text, tree, outdoor, grass&#10;&#10;Description automatically generated">
            <a:extLst>
              <a:ext uri="{FF2B5EF4-FFF2-40B4-BE49-F238E27FC236}">
                <a16:creationId xmlns:a16="http://schemas.microsoft.com/office/drawing/2014/main" id="{F34615BB-1A21-4F41-A84C-41A9F1BE8CB2}"/>
              </a:ext>
            </a:extLst>
          </p:cNvPr>
          <p:cNvPicPr>
            <a:picLocks noChangeAspect="1"/>
          </p:cNvPicPr>
          <p:nvPr/>
        </p:nvPicPr>
        <p:blipFill>
          <a:blip r:embed="rId5"/>
          <a:stretch>
            <a:fillRect/>
          </a:stretch>
        </p:blipFill>
        <p:spPr>
          <a:xfrm>
            <a:off x="5072743" y="3779933"/>
            <a:ext cx="3921696" cy="2911859"/>
          </a:xfrm>
          <a:prstGeom prst="rect">
            <a:avLst/>
          </a:prstGeom>
          <a:ln>
            <a:solidFill>
              <a:srgbClr val="009999"/>
            </a:solidFill>
          </a:ln>
        </p:spPr>
      </p:pic>
      <p:sp>
        <p:nvSpPr>
          <p:cNvPr id="8" name="TextBox 7">
            <a:extLst>
              <a:ext uri="{FF2B5EF4-FFF2-40B4-BE49-F238E27FC236}">
                <a16:creationId xmlns:a16="http://schemas.microsoft.com/office/drawing/2014/main" id="{F613DF1B-8204-4B93-9ED6-DAA207316D84}"/>
              </a:ext>
            </a:extLst>
          </p:cNvPr>
          <p:cNvSpPr txBox="1"/>
          <p:nvPr/>
        </p:nvSpPr>
        <p:spPr>
          <a:xfrm>
            <a:off x="494" y="678752"/>
            <a:ext cx="91435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latin typeface="Arial"/>
                <a:cs typeface="Arial"/>
              </a:rPr>
              <a:t>Some tribes have</a:t>
            </a:r>
          </a:p>
          <a:p>
            <a:pPr algn="ctr"/>
            <a:r>
              <a:rPr lang="en-US" sz="3600" b="1" dirty="0">
                <a:solidFill>
                  <a:srgbClr val="008080"/>
                </a:solidFill>
                <a:latin typeface="Arial"/>
                <a:cs typeface="Arial"/>
              </a:rPr>
              <a:t>reservations or tribal lands. </a:t>
            </a:r>
            <a:endParaRPr lang="en-US" sz="3600" b="1" dirty="0">
              <a:cs typeface="Calibri"/>
            </a:endParaRPr>
          </a:p>
        </p:txBody>
      </p:sp>
      <p:sp>
        <p:nvSpPr>
          <p:cNvPr id="6" name="TextBox 5">
            <a:extLst>
              <a:ext uri="{FF2B5EF4-FFF2-40B4-BE49-F238E27FC236}">
                <a16:creationId xmlns:a16="http://schemas.microsoft.com/office/drawing/2014/main" id="{44811C1D-BDBB-4B5C-AD27-E1AFC6B99799}"/>
              </a:ext>
            </a:extLst>
          </p:cNvPr>
          <p:cNvSpPr txBox="1"/>
          <p:nvPr/>
        </p:nvSpPr>
        <p:spPr>
          <a:xfrm>
            <a:off x="1271924" y="2239709"/>
            <a:ext cx="3651258" cy="3262432"/>
          </a:xfrm>
          <a:prstGeom prst="rect">
            <a:avLst/>
          </a:prstGeom>
          <a:noFill/>
        </p:spPr>
        <p:txBody>
          <a:bodyPr wrap="square" lIns="91440" tIns="45720" rIns="91440" bIns="45720" rtlCol="0" anchor="t">
            <a:spAutoFit/>
          </a:bodyPr>
          <a:lstStyle/>
          <a:p>
            <a:r>
              <a:rPr lang="en-US" sz="2800" b="1" dirty="0"/>
              <a:t>Reservation</a:t>
            </a:r>
            <a:r>
              <a:rPr lang="en-US" sz="2800" dirty="0"/>
              <a:t>: </a:t>
            </a:r>
          </a:p>
          <a:p>
            <a:endParaRPr lang="en-US" dirty="0"/>
          </a:p>
          <a:p>
            <a:pPr marL="342900" indent="-342900">
              <a:buFont typeface="Arial" panose="020B0604020202020204" pitchFamily="34" charset="0"/>
              <a:buChar char="•"/>
            </a:pPr>
            <a:r>
              <a:rPr lang="en-US" sz="2000" dirty="0"/>
              <a:t>Land set aside for occupation and governance by a recognized tribe. </a:t>
            </a:r>
            <a:endParaRPr lang="en-US" sz="2000" dirty="0">
              <a:cs typeface="Calibri"/>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result of treaties between a tribal nation of American Indians and the U.S. government. </a:t>
            </a:r>
          </a:p>
        </p:txBody>
      </p:sp>
      <p:sp>
        <p:nvSpPr>
          <p:cNvPr id="9" name="TextBox 8">
            <a:extLst>
              <a:ext uri="{FF2B5EF4-FFF2-40B4-BE49-F238E27FC236}">
                <a16:creationId xmlns:a16="http://schemas.microsoft.com/office/drawing/2014/main" id="{B31EC034-7DEB-5FD5-3C79-74184E6525A1}"/>
              </a:ext>
            </a:extLst>
          </p:cNvPr>
          <p:cNvSpPr txBox="1"/>
          <p:nvPr/>
        </p:nvSpPr>
        <p:spPr>
          <a:xfrm>
            <a:off x="5002695" y="6445571"/>
            <a:ext cx="1205948" cy="246221"/>
          </a:xfrm>
          <a:prstGeom prst="rect">
            <a:avLst/>
          </a:prstGeom>
          <a:noFill/>
        </p:spPr>
        <p:txBody>
          <a:bodyPr wrap="square" rtlCol="0">
            <a:spAutoFit/>
          </a:bodyPr>
          <a:lstStyle/>
          <a:p>
            <a:r>
              <a:rPr lang="en-US" sz="1000" b="1" dirty="0"/>
              <a:t>Figure 21.</a:t>
            </a:r>
          </a:p>
        </p:txBody>
      </p:sp>
    </p:spTree>
    <p:extLst>
      <p:ext uri="{BB962C8B-B14F-4D97-AF65-F5344CB8AC3E}">
        <p14:creationId xmlns:p14="http://schemas.microsoft.com/office/powerpoint/2010/main" val="185561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0681A53-84AD-4B98-A33A-FBEB9571E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3075558F-E292-41E6-9AA7-C2EB002BF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pic>
        <p:nvPicPr>
          <p:cNvPr id="12" name="Picture 11">
            <a:extLst>
              <a:ext uri="{FF2B5EF4-FFF2-40B4-BE49-F238E27FC236}">
                <a16:creationId xmlns:a16="http://schemas.microsoft.com/office/drawing/2014/main" id="{CDECDDEB-F842-4B2C-8D03-007914FBE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56632"/>
            <a:ext cx="9142413" cy="6093341"/>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BD43DF15-2486-4DB4-B2E4-0CA1523CBD21}"/>
              </a:ext>
            </a:extLst>
          </p:cNvPr>
          <p:cNvSpPr/>
          <p:nvPr/>
        </p:nvSpPr>
        <p:spPr>
          <a:xfrm>
            <a:off x="6547030" y="2857834"/>
            <a:ext cx="1650283" cy="779641"/>
          </a:xfrm>
          <a:prstGeom prst="ellipse">
            <a:avLst/>
          </a:prstGeom>
          <a:solidFill>
            <a:srgbClr val="660033">
              <a:alpha val="26152"/>
            </a:srgbClr>
          </a:solidFill>
          <a:ln w="3810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F8BC421E-768F-28E8-6998-5BB3FA8E7CF4}"/>
              </a:ext>
            </a:extLst>
          </p:cNvPr>
          <p:cNvSpPr txBox="1"/>
          <p:nvPr/>
        </p:nvSpPr>
        <p:spPr>
          <a:xfrm>
            <a:off x="-1591" y="6103752"/>
            <a:ext cx="1205948" cy="246221"/>
          </a:xfrm>
          <a:prstGeom prst="rect">
            <a:avLst/>
          </a:prstGeom>
          <a:noFill/>
        </p:spPr>
        <p:txBody>
          <a:bodyPr wrap="square" rtlCol="0">
            <a:spAutoFit/>
          </a:bodyPr>
          <a:lstStyle/>
          <a:p>
            <a:r>
              <a:rPr lang="en-US" sz="1000" b="1" dirty="0"/>
              <a:t>Figure 22.</a:t>
            </a:r>
          </a:p>
        </p:txBody>
      </p:sp>
    </p:spTree>
    <p:extLst>
      <p:ext uri="{BB962C8B-B14F-4D97-AF65-F5344CB8AC3E}">
        <p14:creationId xmlns:p14="http://schemas.microsoft.com/office/powerpoint/2010/main" val="3732999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2" name="Oval 1">
            <a:extLst>
              <a:ext uri="{FF2B5EF4-FFF2-40B4-BE49-F238E27FC236}">
                <a16:creationId xmlns:a16="http://schemas.microsoft.com/office/drawing/2014/main" id="{E4B5F296-673A-4B16-A978-0DA148E012C1}"/>
              </a:ext>
            </a:extLst>
          </p:cNvPr>
          <p:cNvSpPr/>
          <p:nvPr/>
        </p:nvSpPr>
        <p:spPr>
          <a:xfrm>
            <a:off x="5158409" y="2607365"/>
            <a:ext cx="1507434" cy="1325216"/>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5A4D493-91E2-49E2-8482-043D14A0AD61}"/>
              </a:ext>
            </a:extLst>
          </p:cNvPr>
          <p:cNvSpPr txBox="1"/>
          <p:nvPr/>
        </p:nvSpPr>
        <p:spPr>
          <a:xfrm>
            <a:off x="5158409" y="4044321"/>
            <a:ext cx="1627615" cy="584775"/>
          </a:xfrm>
          <a:prstGeom prst="rect">
            <a:avLst/>
          </a:prstGeom>
          <a:solidFill>
            <a:schemeClr val="bg1"/>
          </a:solidFill>
          <a:ln cap="rnd">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660033"/>
                </a:solidFill>
              </a:rPr>
              <a:t>Coharie</a:t>
            </a:r>
            <a:endParaRPr lang="en-US" sz="3200" b="1" dirty="0">
              <a:solidFill>
                <a:srgbClr val="660033"/>
              </a:solidFill>
              <a:cs typeface="Calibri"/>
            </a:endParaRPr>
          </a:p>
        </p:txBody>
      </p:sp>
      <p:sp>
        <p:nvSpPr>
          <p:cNvPr id="5" name="TextBox 4">
            <a:extLst>
              <a:ext uri="{FF2B5EF4-FFF2-40B4-BE49-F238E27FC236}">
                <a16:creationId xmlns:a16="http://schemas.microsoft.com/office/drawing/2014/main" id="{6AB2DC63-FD23-CF6E-9C33-077B566404A7}"/>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1045960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pic>
        <p:nvPicPr>
          <p:cNvPr id="2" name="Google Shape;173;p23">
            <a:extLst>
              <a:ext uri="{FF2B5EF4-FFF2-40B4-BE49-F238E27FC236}">
                <a16:creationId xmlns:a16="http://schemas.microsoft.com/office/drawing/2014/main" id="{EC61AD9F-9E84-4327-9ADF-AC7551E85DA7}"/>
              </a:ext>
            </a:extLst>
          </p:cNvPr>
          <p:cNvPicPr preferRelativeResize="0"/>
          <p:nvPr/>
        </p:nvPicPr>
        <p:blipFill>
          <a:blip r:embed="rId5" cstate="print">
            <a:extLst>
              <a:ext uri="{28A0092B-C50C-407E-A947-70E740481C1C}">
                <a14:useLocalDpi xmlns:a14="http://schemas.microsoft.com/office/drawing/2010/main" val="0"/>
              </a:ext>
            </a:extLst>
          </a:blip>
          <a:srcRect/>
          <a:stretch/>
        </p:blipFill>
        <p:spPr>
          <a:xfrm>
            <a:off x="5508176" y="3802278"/>
            <a:ext cx="3531709" cy="1978194"/>
          </a:xfrm>
          <a:prstGeom prst="rect">
            <a:avLst/>
          </a:prstGeom>
          <a:noFill/>
          <a:ln>
            <a:solidFill>
              <a:srgbClr val="009999"/>
            </a:solidFill>
          </a:ln>
        </p:spPr>
      </p:pic>
      <p:pic>
        <p:nvPicPr>
          <p:cNvPr id="5" name="Picture 4">
            <a:extLst>
              <a:ext uri="{FF2B5EF4-FFF2-40B4-BE49-F238E27FC236}">
                <a16:creationId xmlns:a16="http://schemas.microsoft.com/office/drawing/2014/main" id="{29A4E3AC-DAEC-457D-9545-88DB4DDC826D}"/>
              </a:ext>
            </a:extLst>
          </p:cNvPr>
          <p:cNvPicPr>
            <a:picLocks noChangeAspect="1"/>
          </p:cNvPicPr>
          <p:nvPr/>
        </p:nvPicPr>
        <p:blipFill rotWithShape="1">
          <a:blip r:embed="rId6">
            <a:extLst>
              <a:ext uri="{28A0092B-C50C-407E-A947-70E740481C1C}">
                <a14:useLocalDpi xmlns:a14="http://schemas.microsoft.com/office/drawing/2010/main" val="0"/>
              </a:ext>
            </a:extLst>
          </a:blip>
          <a:srcRect t="2701" b="1510"/>
          <a:stretch/>
        </p:blipFill>
        <p:spPr>
          <a:xfrm>
            <a:off x="4870448" y="1033668"/>
            <a:ext cx="3089029" cy="2536250"/>
          </a:xfrm>
          <a:prstGeom prst="rect">
            <a:avLst/>
          </a:prstGeom>
          <a:ln>
            <a:solidFill>
              <a:srgbClr val="009999"/>
            </a:solidFill>
          </a:ln>
        </p:spPr>
      </p:pic>
      <p:pic>
        <p:nvPicPr>
          <p:cNvPr id="9" name="Google Shape;284;p35" descr="A picture containing text&#10;&#10;Description automatically generated">
            <a:extLst>
              <a:ext uri="{FF2B5EF4-FFF2-40B4-BE49-F238E27FC236}">
                <a16:creationId xmlns:a16="http://schemas.microsoft.com/office/drawing/2014/main" id="{77924111-DF61-4F58-963E-BDD39182292C}"/>
              </a:ext>
            </a:extLst>
          </p:cNvPr>
          <p:cNvPicPr preferRelativeResize="0">
            <a:picLocks noChangeAspect="1"/>
          </p:cNvPicPr>
          <p:nvPr/>
        </p:nvPicPr>
        <p:blipFill rotWithShape="1">
          <a:blip r:embed="rId7">
            <a:alphaModFix/>
          </a:blip>
          <a:srcRect l="4371" t="2009" r="5154" b="8710"/>
          <a:stretch/>
        </p:blipFill>
        <p:spPr>
          <a:xfrm>
            <a:off x="163106" y="1033668"/>
            <a:ext cx="1501010" cy="1371600"/>
          </a:xfrm>
          <a:prstGeom prst="rect">
            <a:avLst/>
          </a:prstGeom>
          <a:noFill/>
          <a:ln>
            <a:solidFill>
              <a:schemeClr val="bg1"/>
            </a:solidFill>
          </a:ln>
        </p:spPr>
      </p:pic>
      <p:sp>
        <p:nvSpPr>
          <p:cNvPr id="18" name="TextBox 17">
            <a:extLst>
              <a:ext uri="{FF2B5EF4-FFF2-40B4-BE49-F238E27FC236}">
                <a16:creationId xmlns:a16="http://schemas.microsoft.com/office/drawing/2014/main" id="{9A0C0903-2125-4432-B705-E4A63BB44385}"/>
              </a:ext>
            </a:extLst>
          </p:cNvPr>
          <p:cNvSpPr txBox="1"/>
          <p:nvPr/>
        </p:nvSpPr>
        <p:spPr>
          <a:xfrm>
            <a:off x="424542" y="2781724"/>
            <a:ext cx="384901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Tx/>
              <a:buChar char="•"/>
            </a:pPr>
            <a:r>
              <a:rPr lang="en-US" dirty="0">
                <a:solidFill>
                  <a:srgbClr val="000000"/>
                </a:solidFill>
                <a:ea typeface="Arial"/>
                <a:cs typeface="Arial"/>
              </a:rPr>
              <a:t> Descended from historic tribe known as the Neusiok, </a:t>
            </a:r>
            <a:r>
              <a:rPr lang="en-US" dirty="0"/>
              <a:t>who lived along the lower Neuse River near the coast.</a:t>
            </a:r>
            <a:endParaRPr lang="en-US" dirty="0">
              <a:solidFill>
                <a:srgbClr val="000000"/>
              </a:solidFill>
              <a:ea typeface="Arial"/>
              <a:cs typeface="Arial"/>
            </a:endParaRPr>
          </a:p>
          <a:p>
            <a:pPr lvl="0" rtl="0">
              <a:buChar char="•"/>
            </a:pPr>
            <a:endParaRPr lang="en-US" dirty="0">
              <a:solidFill>
                <a:srgbClr val="000000"/>
              </a:solidFill>
              <a:ea typeface="Arial"/>
              <a:cs typeface="Arial"/>
            </a:endParaRPr>
          </a:p>
          <a:p>
            <a:pPr lvl="0" rtl="0">
              <a:buChar char="•"/>
            </a:pPr>
            <a:r>
              <a:rPr lang="en-US" dirty="0">
                <a:solidFill>
                  <a:srgbClr val="000000"/>
                </a:solidFill>
                <a:ea typeface="Arial"/>
                <a:cs typeface="Arial"/>
              </a:rPr>
              <a:t> They migrated to the land around the Little </a:t>
            </a:r>
            <a:r>
              <a:rPr lang="en-US" dirty="0" err="1">
                <a:solidFill>
                  <a:srgbClr val="000000"/>
                </a:solidFill>
                <a:ea typeface="Arial"/>
                <a:cs typeface="Arial"/>
              </a:rPr>
              <a:t>Coharie</a:t>
            </a:r>
            <a:r>
              <a:rPr lang="en-US" dirty="0">
                <a:solidFill>
                  <a:srgbClr val="000000"/>
                </a:solidFill>
                <a:ea typeface="Arial"/>
                <a:cs typeface="Arial"/>
              </a:rPr>
              <a:t> River before 1746 and where they have lived since.</a:t>
            </a:r>
            <a:endParaRPr lang="en-US" dirty="0">
              <a:solidFill>
                <a:srgbClr val="000000"/>
              </a:solidFill>
            </a:endParaRPr>
          </a:p>
        </p:txBody>
      </p:sp>
      <p:sp>
        <p:nvSpPr>
          <p:cNvPr id="19" name="TextBox 18">
            <a:extLst>
              <a:ext uri="{FF2B5EF4-FFF2-40B4-BE49-F238E27FC236}">
                <a16:creationId xmlns:a16="http://schemas.microsoft.com/office/drawing/2014/main" id="{35729237-4D71-452D-AC1F-7C7A1461A5E7}"/>
              </a:ext>
            </a:extLst>
          </p:cNvPr>
          <p:cNvSpPr txBox="1"/>
          <p:nvPr/>
        </p:nvSpPr>
        <p:spPr>
          <a:xfrm>
            <a:off x="1817915" y="1296453"/>
            <a:ext cx="73260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err="1">
                <a:solidFill>
                  <a:srgbClr val="008080"/>
                </a:solidFill>
              </a:rPr>
              <a:t>Coharie</a:t>
            </a:r>
            <a:r>
              <a:rPr lang="en-US" sz="3600" b="1" dirty="0">
                <a:solidFill>
                  <a:srgbClr val="008080"/>
                </a:solidFill>
              </a:rPr>
              <a:t> Tribe</a:t>
            </a:r>
            <a:endParaRPr lang="en-US" sz="3600" b="1" dirty="0">
              <a:solidFill>
                <a:srgbClr val="008080"/>
              </a:solidFill>
              <a:cs typeface="Calibri"/>
            </a:endParaRPr>
          </a:p>
        </p:txBody>
      </p:sp>
      <p:sp>
        <p:nvSpPr>
          <p:cNvPr id="10" name="TextBox 9">
            <a:extLst>
              <a:ext uri="{FF2B5EF4-FFF2-40B4-BE49-F238E27FC236}">
                <a16:creationId xmlns:a16="http://schemas.microsoft.com/office/drawing/2014/main" id="{C7B1940B-F0E9-F464-3E42-6726F98E37EB}"/>
              </a:ext>
            </a:extLst>
          </p:cNvPr>
          <p:cNvSpPr txBox="1"/>
          <p:nvPr/>
        </p:nvSpPr>
        <p:spPr>
          <a:xfrm>
            <a:off x="4870448" y="3289074"/>
            <a:ext cx="1205948" cy="246221"/>
          </a:xfrm>
          <a:prstGeom prst="rect">
            <a:avLst/>
          </a:prstGeom>
          <a:noFill/>
        </p:spPr>
        <p:txBody>
          <a:bodyPr wrap="square" rtlCol="0">
            <a:spAutoFit/>
          </a:bodyPr>
          <a:lstStyle/>
          <a:p>
            <a:r>
              <a:rPr lang="en-US" sz="1000" b="1" dirty="0">
                <a:solidFill>
                  <a:schemeClr val="bg1"/>
                </a:solidFill>
              </a:rPr>
              <a:t>Figure 23.</a:t>
            </a:r>
          </a:p>
        </p:txBody>
      </p:sp>
      <p:sp>
        <p:nvSpPr>
          <p:cNvPr id="13" name="TextBox 12">
            <a:extLst>
              <a:ext uri="{FF2B5EF4-FFF2-40B4-BE49-F238E27FC236}">
                <a16:creationId xmlns:a16="http://schemas.microsoft.com/office/drawing/2014/main" id="{A4D87350-AD81-4E14-E0ED-0F426B3E625B}"/>
              </a:ext>
            </a:extLst>
          </p:cNvPr>
          <p:cNvSpPr txBox="1"/>
          <p:nvPr/>
        </p:nvSpPr>
        <p:spPr>
          <a:xfrm>
            <a:off x="5480957" y="5504169"/>
            <a:ext cx="1205948" cy="246221"/>
          </a:xfrm>
          <a:prstGeom prst="rect">
            <a:avLst/>
          </a:prstGeom>
          <a:noFill/>
        </p:spPr>
        <p:txBody>
          <a:bodyPr wrap="square" rtlCol="0">
            <a:spAutoFit/>
          </a:bodyPr>
          <a:lstStyle/>
          <a:p>
            <a:r>
              <a:rPr lang="en-US" sz="1000" b="1" dirty="0">
                <a:solidFill>
                  <a:schemeClr val="bg1"/>
                </a:solidFill>
              </a:rPr>
              <a:t>Figure 24.</a:t>
            </a:r>
          </a:p>
        </p:txBody>
      </p:sp>
    </p:spTree>
    <p:extLst>
      <p:ext uri="{BB962C8B-B14F-4D97-AF65-F5344CB8AC3E}">
        <p14:creationId xmlns:p14="http://schemas.microsoft.com/office/powerpoint/2010/main" val="416064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8" name="Oval 7">
            <a:extLst>
              <a:ext uri="{FF2B5EF4-FFF2-40B4-BE49-F238E27FC236}">
                <a16:creationId xmlns:a16="http://schemas.microsoft.com/office/drawing/2014/main" id="{7F3282A1-5F13-46A5-BA93-3B9035AEED14}"/>
              </a:ext>
            </a:extLst>
          </p:cNvPr>
          <p:cNvSpPr/>
          <p:nvPr/>
        </p:nvSpPr>
        <p:spPr>
          <a:xfrm>
            <a:off x="72887" y="2458278"/>
            <a:ext cx="1507434" cy="1325216"/>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4D511F2-A0FA-413A-B12A-A2B6DE30437F}"/>
              </a:ext>
            </a:extLst>
          </p:cNvPr>
          <p:cNvSpPr txBox="1"/>
          <p:nvPr/>
        </p:nvSpPr>
        <p:spPr>
          <a:xfrm>
            <a:off x="50309" y="1553487"/>
            <a:ext cx="2534846" cy="830997"/>
          </a:xfrm>
          <a:prstGeom prst="rect">
            <a:avLst/>
          </a:prstGeom>
          <a:solidFill>
            <a:schemeClr val="bg1"/>
          </a:solidFill>
          <a:ln cap="rnd">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660033"/>
                </a:solidFill>
              </a:rPr>
              <a:t>Eastern Band of Cherokee Indians</a:t>
            </a:r>
            <a:endParaRPr lang="en-US" sz="2400" b="1" dirty="0">
              <a:solidFill>
                <a:srgbClr val="660033"/>
              </a:solidFill>
              <a:cs typeface="Calibri"/>
            </a:endParaRPr>
          </a:p>
        </p:txBody>
      </p:sp>
      <p:pic>
        <p:nvPicPr>
          <p:cNvPr id="9" name="Picture 8">
            <a:extLst>
              <a:ext uri="{FF2B5EF4-FFF2-40B4-BE49-F238E27FC236}">
                <a16:creationId xmlns:a16="http://schemas.microsoft.com/office/drawing/2014/main" id="{B0B0499B-AAAE-9BF8-719E-1C764266A02D}"/>
              </a:ext>
            </a:extLst>
          </p:cNvPr>
          <p:cNvPicPr>
            <a:picLocks noChangeAspect="1"/>
          </p:cNvPicPr>
          <p:nvPr/>
        </p:nvPicPr>
        <p:blipFill rotWithShape="1">
          <a:blip r:embed="rId5">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sp>
        <p:nvSpPr>
          <p:cNvPr id="10" name="TextBox 9">
            <a:extLst>
              <a:ext uri="{FF2B5EF4-FFF2-40B4-BE49-F238E27FC236}">
                <a16:creationId xmlns:a16="http://schemas.microsoft.com/office/drawing/2014/main" id="{7F85746A-AA1E-BA65-256A-8AB8F64BC459}"/>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201830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sp>
        <p:nvSpPr>
          <p:cNvPr id="18" name="TextBox 17">
            <a:extLst>
              <a:ext uri="{FF2B5EF4-FFF2-40B4-BE49-F238E27FC236}">
                <a16:creationId xmlns:a16="http://schemas.microsoft.com/office/drawing/2014/main" id="{9A0C0903-2125-4432-B705-E4A63BB44385}"/>
              </a:ext>
            </a:extLst>
          </p:cNvPr>
          <p:cNvSpPr txBox="1"/>
          <p:nvPr/>
        </p:nvSpPr>
        <p:spPr>
          <a:xfrm>
            <a:off x="250371" y="2663562"/>
            <a:ext cx="384069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A sovereign nation and federally recognized tribe.</a:t>
            </a: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The Trail of Tears was the forced relocation of Southern American Indians</a:t>
            </a:r>
          </a:p>
          <a:p>
            <a:pPr marL="742950" lvl="1" indent="-285750">
              <a:buFont typeface="Arial"/>
              <a:buChar char="•"/>
            </a:pPr>
            <a:r>
              <a:rPr lang="en-US" dirty="0">
                <a:ea typeface="+mn-lt"/>
                <a:cs typeface="+mn-lt"/>
              </a:rPr>
              <a:t>Some Cherokee maintained land in western North Carolina while others went to Oklahoma. </a:t>
            </a:r>
            <a:endParaRPr lang="en-US" dirty="0">
              <a:cs typeface="Calibri"/>
            </a:endParaRPr>
          </a:p>
        </p:txBody>
      </p:sp>
      <p:sp>
        <p:nvSpPr>
          <p:cNvPr id="19" name="TextBox 18">
            <a:extLst>
              <a:ext uri="{FF2B5EF4-FFF2-40B4-BE49-F238E27FC236}">
                <a16:creationId xmlns:a16="http://schemas.microsoft.com/office/drawing/2014/main" id="{35729237-4D71-452D-AC1F-7C7A1461A5E7}"/>
              </a:ext>
            </a:extLst>
          </p:cNvPr>
          <p:cNvSpPr txBox="1"/>
          <p:nvPr/>
        </p:nvSpPr>
        <p:spPr>
          <a:xfrm>
            <a:off x="1781630" y="1079587"/>
            <a:ext cx="73589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008080"/>
                </a:solidFill>
                <a:ea typeface="+mn-lt"/>
                <a:cs typeface="+mn-lt"/>
              </a:rPr>
              <a:t>Eastern Band of Cherokee Indians</a:t>
            </a:r>
            <a:endParaRPr lang="en-US" sz="3600" b="1" dirty="0">
              <a:solidFill>
                <a:srgbClr val="008080"/>
              </a:solidFill>
              <a:cs typeface="Calibri"/>
            </a:endParaRPr>
          </a:p>
        </p:txBody>
      </p:sp>
      <p:pic>
        <p:nvPicPr>
          <p:cNvPr id="4" name="Google Shape;181;p24" descr="Logo&#10;&#10;Description automatically generated">
            <a:extLst>
              <a:ext uri="{FF2B5EF4-FFF2-40B4-BE49-F238E27FC236}">
                <a16:creationId xmlns:a16="http://schemas.microsoft.com/office/drawing/2014/main" id="{03D401D1-FC08-4AD5-87EA-5BF0A212F61E}"/>
              </a:ext>
            </a:extLst>
          </p:cNvPr>
          <p:cNvPicPr preferRelativeResize="0">
            <a:picLocks noChangeAspect="1"/>
          </p:cNvPicPr>
          <p:nvPr/>
        </p:nvPicPr>
        <p:blipFill>
          <a:blip r:embed="rId5">
            <a:alphaModFix/>
          </a:blip>
          <a:stretch>
            <a:fillRect/>
          </a:stretch>
        </p:blipFill>
        <p:spPr>
          <a:xfrm>
            <a:off x="174909" y="884909"/>
            <a:ext cx="1428027" cy="1371600"/>
          </a:xfrm>
          <a:prstGeom prst="rect">
            <a:avLst/>
          </a:prstGeom>
          <a:noFill/>
          <a:ln>
            <a:solidFill>
              <a:schemeClr val="bg1"/>
            </a:solidFill>
          </a:ln>
        </p:spPr>
      </p:pic>
      <p:pic>
        <p:nvPicPr>
          <p:cNvPr id="7" name="Google Shape;182;p24" descr="A picture containing text, grass, tree, outdoor&#10;&#10;Description automatically generated">
            <a:extLst>
              <a:ext uri="{FF2B5EF4-FFF2-40B4-BE49-F238E27FC236}">
                <a16:creationId xmlns:a16="http://schemas.microsoft.com/office/drawing/2014/main" id="{8E920F25-3EE1-4F44-9A3B-28AE120610D6}"/>
              </a:ext>
            </a:extLst>
          </p:cNvPr>
          <p:cNvPicPr preferRelativeResize="0"/>
          <p:nvPr/>
        </p:nvPicPr>
        <p:blipFill>
          <a:blip r:embed="rId6">
            <a:alphaModFix/>
          </a:blip>
          <a:stretch>
            <a:fillRect/>
          </a:stretch>
        </p:blipFill>
        <p:spPr>
          <a:xfrm>
            <a:off x="3955948" y="1935526"/>
            <a:ext cx="2791350" cy="2064100"/>
          </a:xfrm>
          <a:prstGeom prst="rect">
            <a:avLst/>
          </a:prstGeom>
          <a:noFill/>
          <a:ln>
            <a:solidFill>
              <a:srgbClr val="009999"/>
            </a:solidFill>
          </a:ln>
        </p:spPr>
      </p:pic>
      <p:pic>
        <p:nvPicPr>
          <p:cNvPr id="8" name="Google Shape;184;p24">
            <a:extLst>
              <a:ext uri="{FF2B5EF4-FFF2-40B4-BE49-F238E27FC236}">
                <a16:creationId xmlns:a16="http://schemas.microsoft.com/office/drawing/2014/main" id="{646C49D5-A8CD-4148-9F84-645893389071}"/>
              </a:ext>
            </a:extLst>
          </p:cNvPr>
          <p:cNvPicPr preferRelativeResize="0"/>
          <p:nvPr/>
        </p:nvPicPr>
        <p:blipFill>
          <a:blip r:embed="rId7">
            <a:alphaModFix/>
          </a:blip>
          <a:stretch>
            <a:fillRect/>
          </a:stretch>
        </p:blipFill>
        <p:spPr>
          <a:xfrm>
            <a:off x="6940553" y="3201100"/>
            <a:ext cx="1953076" cy="2604101"/>
          </a:xfrm>
          <a:prstGeom prst="rect">
            <a:avLst/>
          </a:prstGeom>
          <a:noFill/>
          <a:ln>
            <a:solidFill>
              <a:srgbClr val="009999"/>
            </a:solidFill>
          </a:ln>
        </p:spPr>
      </p:pic>
      <p:sp>
        <p:nvSpPr>
          <p:cNvPr id="12" name="TextBox 11">
            <a:extLst>
              <a:ext uri="{FF2B5EF4-FFF2-40B4-BE49-F238E27FC236}">
                <a16:creationId xmlns:a16="http://schemas.microsoft.com/office/drawing/2014/main" id="{15763C84-7DB3-F838-C00E-8EBE108A94EE}"/>
              </a:ext>
            </a:extLst>
          </p:cNvPr>
          <p:cNvSpPr txBox="1"/>
          <p:nvPr/>
        </p:nvSpPr>
        <p:spPr>
          <a:xfrm>
            <a:off x="6940553" y="5558980"/>
            <a:ext cx="1205948" cy="246221"/>
          </a:xfrm>
          <a:prstGeom prst="rect">
            <a:avLst/>
          </a:prstGeom>
          <a:noFill/>
        </p:spPr>
        <p:txBody>
          <a:bodyPr wrap="square" rtlCol="0">
            <a:spAutoFit/>
          </a:bodyPr>
          <a:lstStyle/>
          <a:p>
            <a:r>
              <a:rPr lang="en-US" sz="1000" b="1" dirty="0"/>
              <a:t>Figure 26.</a:t>
            </a:r>
          </a:p>
        </p:txBody>
      </p:sp>
      <p:sp>
        <p:nvSpPr>
          <p:cNvPr id="14" name="TextBox 13">
            <a:extLst>
              <a:ext uri="{FF2B5EF4-FFF2-40B4-BE49-F238E27FC236}">
                <a16:creationId xmlns:a16="http://schemas.microsoft.com/office/drawing/2014/main" id="{FF2AF7C5-030A-8444-DCCC-6D838418D3C2}"/>
              </a:ext>
            </a:extLst>
          </p:cNvPr>
          <p:cNvSpPr txBox="1"/>
          <p:nvPr/>
        </p:nvSpPr>
        <p:spPr>
          <a:xfrm>
            <a:off x="3885863" y="3739629"/>
            <a:ext cx="1205948" cy="246221"/>
          </a:xfrm>
          <a:prstGeom prst="rect">
            <a:avLst/>
          </a:prstGeom>
          <a:noFill/>
        </p:spPr>
        <p:txBody>
          <a:bodyPr wrap="square" rtlCol="0">
            <a:spAutoFit/>
          </a:bodyPr>
          <a:lstStyle/>
          <a:p>
            <a:r>
              <a:rPr lang="en-US" sz="1000" b="1" dirty="0"/>
              <a:t>Figure 25.</a:t>
            </a:r>
          </a:p>
        </p:txBody>
      </p:sp>
    </p:spTree>
    <p:extLst>
      <p:ext uri="{BB962C8B-B14F-4D97-AF65-F5344CB8AC3E}">
        <p14:creationId xmlns:p14="http://schemas.microsoft.com/office/powerpoint/2010/main" val="1915384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2" name="Oval 1">
            <a:extLst>
              <a:ext uri="{FF2B5EF4-FFF2-40B4-BE49-F238E27FC236}">
                <a16:creationId xmlns:a16="http://schemas.microsoft.com/office/drawing/2014/main" id="{55D50ED8-9B30-409A-8059-14EE7C9DBF22}"/>
              </a:ext>
            </a:extLst>
          </p:cNvPr>
          <p:cNvSpPr/>
          <p:nvPr/>
        </p:nvSpPr>
        <p:spPr>
          <a:xfrm>
            <a:off x="5920409" y="1182756"/>
            <a:ext cx="1507434" cy="1325216"/>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FF74DC5-08FB-4019-A567-9ADE3BA49AD2}"/>
              </a:ext>
            </a:extLst>
          </p:cNvPr>
          <p:cNvSpPr txBox="1"/>
          <p:nvPr/>
        </p:nvSpPr>
        <p:spPr>
          <a:xfrm>
            <a:off x="5408780" y="2619712"/>
            <a:ext cx="2722848" cy="584775"/>
          </a:xfrm>
          <a:prstGeom prst="rect">
            <a:avLst/>
          </a:prstGeom>
          <a:solidFill>
            <a:schemeClr val="bg1"/>
          </a:solidFill>
          <a:ln cap="rnd">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660033"/>
                </a:solidFill>
              </a:rPr>
              <a:t>Haliwa</a:t>
            </a:r>
            <a:r>
              <a:rPr lang="en-US" sz="3200" b="1" dirty="0">
                <a:solidFill>
                  <a:srgbClr val="660033"/>
                </a:solidFill>
              </a:rPr>
              <a:t> Saponi</a:t>
            </a:r>
            <a:endParaRPr lang="en-US" sz="3200" b="1" dirty="0">
              <a:solidFill>
                <a:srgbClr val="660033"/>
              </a:solidFill>
              <a:cs typeface="Calibri"/>
            </a:endParaRPr>
          </a:p>
        </p:txBody>
      </p:sp>
      <p:pic>
        <p:nvPicPr>
          <p:cNvPr id="8" name="Picture 7">
            <a:extLst>
              <a:ext uri="{FF2B5EF4-FFF2-40B4-BE49-F238E27FC236}">
                <a16:creationId xmlns:a16="http://schemas.microsoft.com/office/drawing/2014/main" id="{86FC57E1-00B9-3A54-D964-C9D5F58C631D}"/>
              </a:ext>
            </a:extLst>
          </p:cNvPr>
          <p:cNvPicPr>
            <a:picLocks noChangeAspect="1"/>
          </p:cNvPicPr>
          <p:nvPr/>
        </p:nvPicPr>
        <p:blipFill rotWithShape="1">
          <a:blip r:embed="rId5">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sp>
        <p:nvSpPr>
          <p:cNvPr id="9" name="TextBox 8">
            <a:extLst>
              <a:ext uri="{FF2B5EF4-FFF2-40B4-BE49-F238E27FC236}">
                <a16:creationId xmlns:a16="http://schemas.microsoft.com/office/drawing/2014/main" id="{C59DE0B4-086F-375D-2503-B4E0145F7831}"/>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869568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sp>
        <p:nvSpPr>
          <p:cNvPr id="19" name="TextBox 18">
            <a:extLst>
              <a:ext uri="{FF2B5EF4-FFF2-40B4-BE49-F238E27FC236}">
                <a16:creationId xmlns:a16="http://schemas.microsoft.com/office/drawing/2014/main" id="{35729237-4D71-452D-AC1F-7C7A1461A5E7}"/>
              </a:ext>
            </a:extLst>
          </p:cNvPr>
          <p:cNvSpPr txBox="1"/>
          <p:nvPr/>
        </p:nvSpPr>
        <p:spPr>
          <a:xfrm>
            <a:off x="1817914" y="1287210"/>
            <a:ext cx="7326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3600" b="1" dirty="0">
                <a:solidFill>
                  <a:srgbClr val="008080"/>
                </a:solidFill>
                <a:ea typeface="+mn-lt"/>
                <a:cs typeface="+mn-lt"/>
              </a:rPr>
              <a:t>Haliwa Saponi Tribe</a:t>
            </a:r>
            <a:endParaRPr lang="en-US" sz="3600" b="1" dirty="0">
              <a:solidFill>
                <a:srgbClr val="008080"/>
              </a:solidFill>
              <a:cs typeface="Calibri"/>
            </a:endParaRPr>
          </a:p>
        </p:txBody>
      </p:sp>
      <p:pic>
        <p:nvPicPr>
          <p:cNvPr id="2" name="Google Shape;193;p25" descr="A picture containing logo&#10;&#10;Description automatically generated">
            <a:extLst>
              <a:ext uri="{FF2B5EF4-FFF2-40B4-BE49-F238E27FC236}">
                <a16:creationId xmlns:a16="http://schemas.microsoft.com/office/drawing/2014/main" id="{6CECC579-59B8-4717-9335-7305C34CDC6D}"/>
              </a:ext>
            </a:extLst>
          </p:cNvPr>
          <p:cNvPicPr preferRelativeResize="0">
            <a:picLocks noChangeAspect="1"/>
          </p:cNvPicPr>
          <p:nvPr/>
        </p:nvPicPr>
        <p:blipFill>
          <a:blip r:embed="rId5">
            <a:alphaModFix/>
          </a:blip>
          <a:stretch>
            <a:fillRect/>
          </a:stretch>
        </p:blipFill>
        <p:spPr>
          <a:xfrm>
            <a:off x="138262" y="930162"/>
            <a:ext cx="1405883" cy="1371600"/>
          </a:xfrm>
          <a:prstGeom prst="rect">
            <a:avLst/>
          </a:prstGeom>
          <a:noFill/>
          <a:ln>
            <a:noFill/>
          </a:ln>
        </p:spPr>
      </p:pic>
      <p:pic>
        <p:nvPicPr>
          <p:cNvPr id="5" name="Google Shape;194;p25">
            <a:extLst>
              <a:ext uri="{FF2B5EF4-FFF2-40B4-BE49-F238E27FC236}">
                <a16:creationId xmlns:a16="http://schemas.microsoft.com/office/drawing/2014/main" id="{45655959-0F2E-4433-9E37-37F991AA61C3}"/>
              </a:ext>
            </a:extLst>
          </p:cNvPr>
          <p:cNvPicPr preferRelativeResize="0"/>
          <p:nvPr/>
        </p:nvPicPr>
        <p:blipFill>
          <a:blip r:embed="rId6" cstate="print">
            <a:extLst>
              <a:ext uri="{28A0092B-C50C-407E-A947-70E740481C1C}">
                <a14:useLocalDpi xmlns:a14="http://schemas.microsoft.com/office/drawing/2010/main" val="0"/>
              </a:ext>
            </a:extLst>
          </a:blip>
          <a:srcRect/>
          <a:stretch/>
        </p:blipFill>
        <p:spPr>
          <a:xfrm rot="5400000">
            <a:off x="6639694" y="1292439"/>
            <a:ext cx="2581269" cy="1851426"/>
          </a:xfrm>
          <a:prstGeom prst="rect">
            <a:avLst/>
          </a:prstGeom>
          <a:noFill/>
          <a:ln>
            <a:solidFill>
              <a:srgbClr val="009999"/>
            </a:solidFill>
          </a:ln>
        </p:spPr>
      </p:pic>
      <p:pic>
        <p:nvPicPr>
          <p:cNvPr id="9" name="Google Shape;195;p25">
            <a:extLst>
              <a:ext uri="{FF2B5EF4-FFF2-40B4-BE49-F238E27FC236}">
                <a16:creationId xmlns:a16="http://schemas.microsoft.com/office/drawing/2014/main" id="{7E4033BC-01D5-4AF1-A7AD-A655E6805B0D}"/>
              </a:ext>
            </a:extLst>
          </p:cNvPr>
          <p:cNvPicPr preferRelativeResize="0"/>
          <p:nvPr/>
        </p:nvPicPr>
        <p:blipFill>
          <a:blip r:embed="rId7" cstate="print">
            <a:extLst>
              <a:ext uri="{28A0092B-C50C-407E-A947-70E740481C1C}">
                <a14:useLocalDpi xmlns:a14="http://schemas.microsoft.com/office/drawing/2010/main" val="0"/>
              </a:ext>
            </a:extLst>
          </a:blip>
          <a:srcRect l="6521" r="6521"/>
          <a:stretch/>
        </p:blipFill>
        <p:spPr>
          <a:xfrm>
            <a:off x="5270965" y="3765592"/>
            <a:ext cx="2939598" cy="2160071"/>
          </a:xfrm>
          <a:prstGeom prst="rect">
            <a:avLst/>
          </a:prstGeom>
          <a:noFill/>
          <a:ln>
            <a:solidFill>
              <a:srgbClr val="009999"/>
            </a:solidFill>
          </a:ln>
        </p:spPr>
      </p:pic>
      <p:sp>
        <p:nvSpPr>
          <p:cNvPr id="14" name="TextBox 13">
            <a:extLst>
              <a:ext uri="{FF2B5EF4-FFF2-40B4-BE49-F238E27FC236}">
                <a16:creationId xmlns:a16="http://schemas.microsoft.com/office/drawing/2014/main" id="{AFF89B90-B5DB-483C-842D-C7DBE420990C}"/>
              </a:ext>
            </a:extLst>
          </p:cNvPr>
          <p:cNvSpPr txBox="1"/>
          <p:nvPr/>
        </p:nvSpPr>
        <p:spPr>
          <a:xfrm>
            <a:off x="205373" y="2356875"/>
            <a:ext cx="5129769"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Descendants of the Saponi, Tuscarora, </a:t>
            </a:r>
            <a:r>
              <a:rPr lang="en-US" dirty="0" err="1"/>
              <a:t>Tutelo</a:t>
            </a:r>
            <a:r>
              <a:rPr lang="en-US" dirty="0"/>
              <a:t>, and Nansemond Indians.</a:t>
            </a:r>
            <a:endParaRPr lang="en-US" dirty="0">
              <a:cs typeface="Calibri"/>
            </a:endParaRPr>
          </a:p>
          <a:p>
            <a:endParaRPr lang="en" dirty="0">
              <a:latin typeface="Calibri"/>
              <a:cs typeface="Arial" panose="020B0604020202020204" pitchFamily="34" charset="0"/>
            </a:endParaRPr>
          </a:p>
          <a:p>
            <a:pPr marL="285750" indent="-285750">
              <a:buFont typeface="Arial" panose="020B0604020202020204" pitchFamily="34" charset="0"/>
              <a:buChar char="•"/>
            </a:pPr>
            <a:r>
              <a:rPr lang="en" dirty="0">
                <a:latin typeface="Calibri"/>
                <a:cs typeface="Arial"/>
              </a:rPr>
              <a:t>Haliwa comes from the two counties, Halifax and Warren, in which the majority of the </a:t>
            </a:r>
            <a:r>
              <a:rPr lang="en-US" dirty="0">
                <a:latin typeface="Calibri"/>
                <a:cs typeface="Arial"/>
              </a:rPr>
              <a:t>tribe</a:t>
            </a:r>
            <a:r>
              <a:rPr lang="en" dirty="0">
                <a:latin typeface="Calibri"/>
                <a:cs typeface="Arial"/>
              </a:rPr>
              <a:t> lives.</a:t>
            </a:r>
            <a:endParaRPr lang="en-US" dirty="0">
              <a:cs typeface="Calibri"/>
            </a:endParaRPr>
          </a:p>
        </p:txBody>
      </p:sp>
      <p:sp>
        <p:nvSpPr>
          <p:cNvPr id="10" name="TextBox 9">
            <a:extLst>
              <a:ext uri="{FF2B5EF4-FFF2-40B4-BE49-F238E27FC236}">
                <a16:creationId xmlns:a16="http://schemas.microsoft.com/office/drawing/2014/main" id="{234446B8-CE2C-4C4C-BC93-0F70D3BE4DBA}"/>
              </a:ext>
            </a:extLst>
          </p:cNvPr>
          <p:cNvSpPr txBox="1"/>
          <p:nvPr/>
        </p:nvSpPr>
        <p:spPr>
          <a:xfrm>
            <a:off x="203924" y="3954264"/>
            <a:ext cx="4455295"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 dirty="0">
                <a:latin typeface="Calibri"/>
                <a:cs typeface="Arial"/>
              </a:rPr>
              <a:t>Saponi means “Red earth people.”</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r>
              <a:rPr lang="en-US" dirty="0"/>
              <a:t>The only non-reservation, tribally-supported Indian school in the state. </a:t>
            </a:r>
            <a:endParaRPr lang="en-US" dirty="0">
              <a:cs typeface="Calibri"/>
            </a:endParaRPr>
          </a:p>
        </p:txBody>
      </p:sp>
      <p:sp>
        <p:nvSpPr>
          <p:cNvPr id="15" name="TextBox 14">
            <a:extLst>
              <a:ext uri="{FF2B5EF4-FFF2-40B4-BE49-F238E27FC236}">
                <a16:creationId xmlns:a16="http://schemas.microsoft.com/office/drawing/2014/main" id="{77D3E09C-31C1-3FF3-2DE2-5D4701A36B36}"/>
              </a:ext>
            </a:extLst>
          </p:cNvPr>
          <p:cNvSpPr txBox="1"/>
          <p:nvPr/>
        </p:nvSpPr>
        <p:spPr>
          <a:xfrm>
            <a:off x="5270965" y="5716297"/>
            <a:ext cx="1205948" cy="246221"/>
          </a:xfrm>
          <a:prstGeom prst="rect">
            <a:avLst/>
          </a:prstGeom>
          <a:noFill/>
        </p:spPr>
        <p:txBody>
          <a:bodyPr wrap="square" rtlCol="0">
            <a:spAutoFit/>
          </a:bodyPr>
          <a:lstStyle/>
          <a:p>
            <a:r>
              <a:rPr lang="en-US" sz="1000" b="1" dirty="0">
                <a:solidFill>
                  <a:schemeClr val="bg1"/>
                </a:solidFill>
              </a:rPr>
              <a:t>Figure 28.</a:t>
            </a:r>
          </a:p>
        </p:txBody>
      </p:sp>
      <p:sp>
        <p:nvSpPr>
          <p:cNvPr id="16" name="TextBox 15">
            <a:extLst>
              <a:ext uri="{FF2B5EF4-FFF2-40B4-BE49-F238E27FC236}">
                <a16:creationId xmlns:a16="http://schemas.microsoft.com/office/drawing/2014/main" id="{569707D4-2EEF-CCDB-EE3C-F9DEF2CCF725}"/>
              </a:ext>
            </a:extLst>
          </p:cNvPr>
          <p:cNvSpPr txBox="1"/>
          <p:nvPr/>
        </p:nvSpPr>
        <p:spPr>
          <a:xfrm>
            <a:off x="7004615" y="3232749"/>
            <a:ext cx="1205948" cy="246221"/>
          </a:xfrm>
          <a:prstGeom prst="rect">
            <a:avLst/>
          </a:prstGeom>
          <a:noFill/>
        </p:spPr>
        <p:txBody>
          <a:bodyPr wrap="square" rtlCol="0">
            <a:spAutoFit/>
          </a:bodyPr>
          <a:lstStyle/>
          <a:p>
            <a:r>
              <a:rPr lang="en-US" sz="1000" b="1" dirty="0">
                <a:solidFill>
                  <a:schemeClr val="bg1"/>
                </a:solidFill>
              </a:rPr>
              <a:t>Figure 27.</a:t>
            </a:r>
          </a:p>
        </p:txBody>
      </p:sp>
    </p:spTree>
    <p:extLst>
      <p:ext uri="{BB962C8B-B14F-4D97-AF65-F5344CB8AC3E}">
        <p14:creationId xmlns:p14="http://schemas.microsoft.com/office/powerpoint/2010/main" val="130626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2" name="Rectangle 1">
            <a:extLst>
              <a:ext uri="{FF2B5EF4-FFF2-40B4-BE49-F238E27FC236}">
                <a16:creationId xmlns:a16="http://schemas.microsoft.com/office/drawing/2014/main" id="{E26365AA-3928-4228-89F0-86E6A9406BFA}"/>
              </a:ext>
            </a:extLst>
          </p:cNvPr>
          <p:cNvSpPr/>
          <p:nvPr/>
        </p:nvSpPr>
        <p:spPr>
          <a:xfrm>
            <a:off x="0" y="2321004"/>
            <a:ext cx="9144000" cy="141577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600" b="1" cap="none" spc="0" dirty="0">
                <a:ln/>
                <a:solidFill>
                  <a:srgbClr val="008080"/>
                </a:solidFill>
                <a:effectLst/>
              </a:rPr>
              <a:t>“We are still here.”</a:t>
            </a:r>
          </a:p>
        </p:txBody>
      </p:sp>
      <p:sp>
        <p:nvSpPr>
          <p:cNvPr id="9" name="Rectangle 8">
            <a:extLst>
              <a:ext uri="{FF2B5EF4-FFF2-40B4-BE49-F238E27FC236}">
                <a16:creationId xmlns:a16="http://schemas.microsoft.com/office/drawing/2014/main" id="{646661F3-0105-4981-BA6E-A6883883E789}"/>
              </a:ext>
            </a:extLst>
          </p:cNvPr>
          <p:cNvSpPr/>
          <p:nvPr/>
        </p:nvSpPr>
        <p:spPr>
          <a:xfrm>
            <a:off x="881606" y="3260083"/>
            <a:ext cx="1542288"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rgbClr val="660033"/>
                </a:solidFill>
                <a:effectLst/>
              </a:rPr>
              <a:t>v</a:t>
            </a:r>
          </a:p>
        </p:txBody>
      </p:sp>
      <p:sp>
        <p:nvSpPr>
          <p:cNvPr id="10" name="Rectangle 9">
            <a:extLst>
              <a:ext uri="{FF2B5EF4-FFF2-40B4-BE49-F238E27FC236}">
                <a16:creationId xmlns:a16="http://schemas.microsoft.com/office/drawing/2014/main" id="{DFFE5901-B684-4569-A41D-0CD56AAFED8D}"/>
              </a:ext>
            </a:extLst>
          </p:cNvPr>
          <p:cNvSpPr/>
          <p:nvPr/>
        </p:nvSpPr>
        <p:spPr>
          <a:xfrm>
            <a:off x="1011936" y="3767554"/>
            <a:ext cx="5925312"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400" b="1" dirty="0">
                <a:ln/>
                <a:solidFill>
                  <a:srgbClr val="660033"/>
                </a:solidFill>
              </a:rPr>
              <a:t>[A</a:t>
            </a:r>
            <a:r>
              <a:rPr lang="en-US" sz="4400" b="1" cap="none" spc="0" dirty="0">
                <a:ln/>
                <a:solidFill>
                  <a:srgbClr val="660033"/>
                </a:solidFill>
                <a:effectLst/>
              </a:rPr>
              <a:t>merican Indians]</a:t>
            </a:r>
          </a:p>
        </p:txBody>
      </p:sp>
    </p:spTree>
    <p:extLst>
      <p:ext uri="{BB962C8B-B14F-4D97-AF65-F5344CB8AC3E}">
        <p14:creationId xmlns:p14="http://schemas.microsoft.com/office/powerpoint/2010/main" val="511450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2" name="Oval 1">
            <a:extLst>
              <a:ext uri="{FF2B5EF4-FFF2-40B4-BE49-F238E27FC236}">
                <a16:creationId xmlns:a16="http://schemas.microsoft.com/office/drawing/2014/main" id="{2AB91E0F-00B3-41A4-8B86-DB0FC8636907}"/>
              </a:ext>
            </a:extLst>
          </p:cNvPr>
          <p:cNvSpPr/>
          <p:nvPr/>
        </p:nvSpPr>
        <p:spPr>
          <a:xfrm>
            <a:off x="4462670" y="3062908"/>
            <a:ext cx="1507434" cy="1325216"/>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4F23E99E-1158-41B4-AA4B-EE79BA373E08}"/>
              </a:ext>
            </a:extLst>
          </p:cNvPr>
          <p:cNvSpPr txBox="1"/>
          <p:nvPr/>
        </p:nvSpPr>
        <p:spPr>
          <a:xfrm>
            <a:off x="4350263" y="4499864"/>
            <a:ext cx="1732248" cy="584775"/>
          </a:xfrm>
          <a:prstGeom prst="rect">
            <a:avLst/>
          </a:prstGeom>
          <a:solidFill>
            <a:schemeClr val="bg1"/>
          </a:solidFill>
          <a:ln cap="rnd">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660033"/>
                </a:solidFill>
              </a:rPr>
              <a:t>Lumbee</a:t>
            </a:r>
            <a:endParaRPr lang="en-US" sz="3200" b="1" dirty="0">
              <a:solidFill>
                <a:srgbClr val="660033"/>
              </a:solidFill>
              <a:cs typeface="Calibri"/>
            </a:endParaRPr>
          </a:p>
        </p:txBody>
      </p:sp>
      <p:pic>
        <p:nvPicPr>
          <p:cNvPr id="8" name="Picture 7">
            <a:extLst>
              <a:ext uri="{FF2B5EF4-FFF2-40B4-BE49-F238E27FC236}">
                <a16:creationId xmlns:a16="http://schemas.microsoft.com/office/drawing/2014/main" id="{326B542E-18FC-4A74-992C-0D2BCA9CBF36}"/>
              </a:ext>
            </a:extLst>
          </p:cNvPr>
          <p:cNvPicPr>
            <a:picLocks noChangeAspect="1"/>
          </p:cNvPicPr>
          <p:nvPr/>
        </p:nvPicPr>
        <p:blipFill rotWithShape="1">
          <a:blip r:embed="rId5">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sp>
        <p:nvSpPr>
          <p:cNvPr id="9" name="TextBox 8">
            <a:extLst>
              <a:ext uri="{FF2B5EF4-FFF2-40B4-BE49-F238E27FC236}">
                <a16:creationId xmlns:a16="http://schemas.microsoft.com/office/drawing/2014/main" id="{0E5537F9-58BA-B533-5201-DB3CF62E50AD}"/>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14270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sp>
        <p:nvSpPr>
          <p:cNvPr id="19" name="TextBox 18">
            <a:extLst>
              <a:ext uri="{FF2B5EF4-FFF2-40B4-BE49-F238E27FC236}">
                <a16:creationId xmlns:a16="http://schemas.microsoft.com/office/drawing/2014/main" id="{35729237-4D71-452D-AC1F-7C7A1461A5E7}"/>
              </a:ext>
            </a:extLst>
          </p:cNvPr>
          <p:cNvSpPr txBox="1"/>
          <p:nvPr/>
        </p:nvSpPr>
        <p:spPr>
          <a:xfrm>
            <a:off x="1611086" y="1014123"/>
            <a:ext cx="73043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3600" b="1" dirty="0">
                <a:solidFill>
                  <a:srgbClr val="008080"/>
                </a:solidFill>
                <a:ea typeface="+mn-lt"/>
                <a:cs typeface="+mn-lt"/>
              </a:rPr>
              <a:t>Lumbee Tribe </a:t>
            </a:r>
          </a:p>
          <a:p>
            <a:r>
              <a:rPr lang="en-US" sz="3600" b="1" dirty="0">
                <a:solidFill>
                  <a:srgbClr val="008080"/>
                </a:solidFill>
                <a:ea typeface="+mn-lt"/>
                <a:cs typeface="+mn-lt"/>
              </a:rPr>
              <a:t>of North Carolina</a:t>
            </a:r>
            <a:endParaRPr lang="en-US" sz="3600" b="1" dirty="0">
              <a:solidFill>
                <a:srgbClr val="008080"/>
              </a:solidFill>
              <a:cs typeface="Calibri"/>
            </a:endParaRPr>
          </a:p>
        </p:txBody>
      </p:sp>
      <p:pic>
        <p:nvPicPr>
          <p:cNvPr id="4" name="Google Shape;204;p26" descr="Logo&#10;&#10;Description automatically generated">
            <a:extLst>
              <a:ext uri="{FF2B5EF4-FFF2-40B4-BE49-F238E27FC236}">
                <a16:creationId xmlns:a16="http://schemas.microsoft.com/office/drawing/2014/main" id="{ECA6BBF2-5B39-400F-B45C-1BE62BA841E4}"/>
              </a:ext>
            </a:extLst>
          </p:cNvPr>
          <p:cNvPicPr preferRelativeResize="0">
            <a:picLocks noChangeAspect="1"/>
          </p:cNvPicPr>
          <p:nvPr/>
        </p:nvPicPr>
        <p:blipFill>
          <a:blip r:embed="rId5">
            <a:alphaModFix/>
          </a:blip>
          <a:stretch>
            <a:fillRect/>
          </a:stretch>
        </p:blipFill>
        <p:spPr>
          <a:xfrm>
            <a:off x="115478" y="932304"/>
            <a:ext cx="1371600" cy="1371600"/>
          </a:xfrm>
          <a:prstGeom prst="rect">
            <a:avLst/>
          </a:prstGeom>
          <a:noFill/>
          <a:ln>
            <a:solidFill>
              <a:schemeClr val="bg1"/>
            </a:solidFill>
          </a:ln>
        </p:spPr>
      </p:pic>
      <p:pic>
        <p:nvPicPr>
          <p:cNvPr id="7" name="Google Shape;205;p26">
            <a:extLst>
              <a:ext uri="{FF2B5EF4-FFF2-40B4-BE49-F238E27FC236}">
                <a16:creationId xmlns:a16="http://schemas.microsoft.com/office/drawing/2014/main" id="{9ECE3331-6B73-4C83-8537-64636E3EC016}"/>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79227" y="2253971"/>
            <a:ext cx="2130102" cy="2330798"/>
          </a:xfrm>
          <a:prstGeom prst="rect">
            <a:avLst/>
          </a:prstGeom>
          <a:noFill/>
          <a:ln>
            <a:solidFill>
              <a:srgbClr val="009999"/>
            </a:solidFill>
          </a:ln>
        </p:spPr>
      </p:pic>
      <p:pic>
        <p:nvPicPr>
          <p:cNvPr id="8" name="Google Shape;206;p26">
            <a:extLst>
              <a:ext uri="{FF2B5EF4-FFF2-40B4-BE49-F238E27FC236}">
                <a16:creationId xmlns:a16="http://schemas.microsoft.com/office/drawing/2014/main" id="{CA322A08-B978-418B-A151-ED5960743FE1}"/>
              </a:ext>
            </a:extLst>
          </p:cNvPr>
          <p:cNvPicPr preferRelativeResize="0"/>
          <p:nvPr/>
        </p:nvPicPr>
        <p:blipFill rotWithShape="1">
          <a:blip r:embed="rId7">
            <a:extLst>
              <a:ext uri="{28A0092B-C50C-407E-A947-70E740481C1C}">
                <a14:useLocalDpi xmlns:a14="http://schemas.microsoft.com/office/drawing/2010/main" val="0"/>
              </a:ext>
            </a:extLst>
          </a:blip>
          <a:srcRect l="21411"/>
          <a:stretch/>
        </p:blipFill>
        <p:spPr>
          <a:xfrm>
            <a:off x="5950226" y="3951736"/>
            <a:ext cx="3058632" cy="2039215"/>
          </a:xfrm>
          <a:prstGeom prst="rect">
            <a:avLst/>
          </a:prstGeom>
          <a:noFill/>
          <a:ln>
            <a:solidFill>
              <a:srgbClr val="009999"/>
            </a:solidFill>
          </a:ln>
        </p:spPr>
      </p:pic>
      <p:sp>
        <p:nvSpPr>
          <p:cNvPr id="13" name="TextBox 12">
            <a:extLst>
              <a:ext uri="{FF2B5EF4-FFF2-40B4-BE49-F238E27FC236}">
                <a16:creationId xmlns:a16="http://schemas.microsoft.com/office/drawing/2014/main" id="{26A54145-7945-419E-81FB-C471D083EC2E}"/>
              </a:ext>
            </a:extLst>
          </p:cNvPr>
          <p:cNvSpPr txBox="1"/>
          <p:nvPr/>
        </p:nvSpPr>
        <p:spPr>
          <a:xfrm>
            <a:off x="280916" y="2786375"/>
            <a:ext cx="3257414"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L</a:t>
            </a:r>
            <a:r>
              <a:rPr lang="en" dirty="0"/>
              <a:t>argest tribe in N</a:t>
            </a:r>
            <a:r>
              <a:rPr lang="en-US" dirty="0" err="1"/>
              <a:t>orth</a:t>
            </a:r>
            <a:r>
              <a:rPr lang="en-US" dirty="0"/>
              <a:t> </a:t>
            </a:r>
            <a:r>
              <a:rPr lang="en" dirty="0"/>
              <a:t>C</a:t>
            </a:r>
            <a:r>
              <a:rPr lang="en-US" dirty="0" err="1"/>
              <a:t>arolina</a:t>
            </a:r>
            <a:r>
              <a:rPr lang="en" dirty="0"/>
              <a:t>; </a:t>
            </a:r>
            <a:r>
              <a:rPr lang="en-US" dirty="0"/>
              <a:t>Descendants of the </a:t>
            </a:r>
            <a:r>
              <a:rPr lang="en" dirty="0"/>
              <a:t>Cheraw and </a:t>
            </a:r>
            <a:r>
              <a:rPr lang="en-US" dirty="0"/>
              <a:t>other </a:t>
            </a:r>
            <a:r>
              <a:rPr lang="en" dirty="0"/>
              <a:t>Siouan-speaking Indians.</a:t>
            </a:r>
            <a:endParaRPr lang="en" dirty="0">
              <a:cs typeface="Calibri"/>
            </a:endParaRPr>
          </a:p>
          <a:p>
            <a:pPr marL="285750" indent="-285750">
              <a:buFont typeface="Arial" panose="020B0604020202020204" pitchFamily="34" charset="0"/>
              <a:buChar char="•"/>
            </a:pPr>
            <a:endParaRPr lang="en" dirty="0">
              <a:solidFill>
                <a:schemeClr val="tx1"/>
              </a:solidFill>
            </a:endParaRPr>
          </a:p>
          <a:p>
            <a:pPr marL="285750" indent="-285750">
              <a:buFont typeface="Arial" panose="020B0604020202020204" pitchFamily="34" charset="0"/>
              <a:buChar char="•"/>
            </a:pPr>
            <a:r>
              <a:rPr lang="en-US" dirty="0"/>
              <a:t>N</a:t>
            </a:r>
            <a:r>
              <a:rPr lang="en" dirty="0"/>
              <a:t>ame originates from the Lumbee River. The river is an important historical, cultural and spiritual symbol for many tribal members.</a:t>
            </a:r>
            <a:endParaRPr lang="en" dirty="0">
              <a:cs typeface="Calibri"/>
            </a:endParaRPr>
          </a:p>
          <a:p>
            <a:pPr marL="285750" indent="-285750">
              <a:buFont typeface="Arial" panose="020B0604020202020204" pitchFamily="34" charset="0"/>
              <a:buChar char="•"/>
            </a:pPr>
            <a:endParaRPr lang="en" dirty="0">
              <a:solidFill>
                <a:schemeClr val="tx1"/>
              </a:solidFill>
            </a:endParaRPr>
          </a:p>
          <a:p>
            <a:pPr marL="285750" indent="-285750">
              <a:buFont typeface="Arial" panose="020B0604020202020204" pitchFamily="34" charset="0"/>
              <a:buChar char="•"/>
            </a:pPr>
            <a:endParaRPr lang="en" dirty="0">
              <a:cs typeface="Calibri" panose="020F0502020204030204"/>
            </a:endParaRPr>
          </a:p>
        </p:txBody>
      </p:sp>
      <p:sp>
        <p:nvSpPr>
          <p:cNvPr id="11" name="TextBox 10">
            <a:extLst>
              <a:ext uri="{FF2B5EF4-FFF2-40B4-BE49-F238E27FC236}">
                <a16:creationId xmlns:a16="http://schemas.microsoft.com/office/drawing/2014/main" id="{0CA41BD8-61D9-CA20-41D2-D26377613362}"/>
              </a:ext>
            </a:extLst>
          </p:cNvPr>
          <p:cNvSpPr txBox="1"/>
          <p:nvPr/>
        </p:nvSpPr>
        <p:spPr>
          <a:xfrm>
            <a:off x="5950226" y="5758886"/>
            <a:ext cx="1205948" cy="246221"/>
          </a:xfrm>
          <a:prstGeom prst="rect">
            <a:avLst/>
          </a:prstGeom>
          <a:noFill/>
        </p:spPr>
        <p:txBody>
          <a:bodyPr wrap="square" rtlCol="0">
            <a:spAutoFit/>
          </a:bodyPr>
          <a:lstStyle/>
          <a:p>
            <a:r>
              <a:rPr lang="en-US" sz="1000" b="1" dirty="0"/>
              <a:t>Figure 30.</a:t>
            </a:r>
          </a:p>
        </p:txBody>
      </p:sp>
      <p:sp>
        <p:nvSpPr>
          <p:cNvPr id="14" name="TextBox 13">
            <a:extLst>
              <a:ext uri="{FF2B5EF4-FFF2-40B4-BE49-F238E27FC236}">
                <a16:creationId xmlns:a16="http://schemas.microsoft.com/office/drawing/2014/main" id="{FEF53FA0-A41D-0FD5-36BC-59E132411A63}"/>
              </a:ext>
            </a:extLst>
          </p:cNvPr>
          <p:cNvSpPr txBox="1"/>
          <p:nvPr/>
        </p:nvSpPr>
        <p:spPr>
          <a:xfrm>
            <a:off x="3679227" y="4322669"/>
            <a:ext cx="1205948" cy="246221"/>
          </a:xfrm>
          <a:prstGeom prst="rect">
            <a:avLst/>
          </a:prstGeom>
          <a:noFill/>
        </p:spPr>
        <p:txBody>
          <a:bodyPr wrap="square" rtlCol="0">
            <a:spAutoFit/>
          </a:bodyPr>
          <a:lstStyle/>
          <a:p>
            <a:r>
              <a:rPr lang="en-US" sz="1000" b="1" dirty="0">
                <a:solidFill>
                  <a:schemeClr val="bg1"/>
                </a:solidFill>
              </a:rPr>
              <a:t>Figure 29.</a:t>
            </a:r>
          </a:p>
        </p:txBody>
      </p:sp>
      <p:pic>
        <p:nvPicPr>
          <p:cNvPr id="16" name="Picture 15" descr="A group of women in traditional dress&#10;&#10;Description automatically generated with low confidence">
            <a:extLst>
              <a:ext uri="{FF2B5EF4-FFF2-40B4-BE49-F238E27FC236}">
                <a16:creationId xmlns:a16="http://schemas.microsoft.com/office/drawing/2014/main" id="{CDEFCFD1-385D-3DE6-B4D0-33FDF45A7722}"/>
              </a:ext>
            </a:extLst>
          </p:cNvPr>
          <p:cNvPicPr>
            <a:picLocks noChangeAspect="1"/>
          </p:cNvPicPr>
          <p:nvPr/>
        </p:nvPicPr>
        <p:blipFill rotWithShape="1">
          <a:blip r:embed="rId8">
            <a:extLst>
              <a:ext uri="{28A0092B-C50C-407E-A947-70E740481C1C}">
                <a14:useLocalDpi xmlns:a14="http://schemas.microsoft.com/office/drawing/2010/main" val="0"/>
              </a:ext>
            </a:extLst>
          </a:blip>
          <a:srcRect l="16136" r="18787"/>
          <a:stretch/>
        </p:blipFill>
        <p:spPr>
          <a:xfrm>
            <a:off x="6297311" y="1242050"/>
            <a:ext cx="2364462" cy="2330798"/>
          </a:xfrm>
          <a:prstGeom prst="rect">
            <a:avLst/>
          </a:prstGeom>
          <a:ln>
            <a:solidFill>
              <a:srgbClr val="009999"/>
            </a:solidFill>
          </a:ln>
        </p:spPr>
      </p:pic>
      <p:sp>
        <p:nvSpPr>
          <p:cNvPr id="18" name="TextBox 17">
            <a:extLst>
              <a:ext uri="{FF2B5EF4-FFF2-40B4-BE49-F238E27FC236}">
                <a16:creationId xmlns:a16="http://schemas.microsoft.com/office/drawing/2014/main" id="{C90F297E-1C48-E5DB-2313-0ED0F1966439}"/>
              </a:ext>
            </a:extLst>
          </p:cNvPr>
          <p:cNvSpPr txBox="1"/>
          <p:nvPr/>
        </p:nvSpPr>
        <p:spPr>
          <a:xfrm>
            <a:off x="6273594" y="3305889"/>
            <a:ext cx="1205948" cy="246221"/>
          </a:xfrm>
          <a:prstGeom prst="rect">
            <a:avLst/>
          </a:prstGeom>
          <a:noFill/>
        </p:spPr>
        <p:txBody>
          <a:bodyPr wrap="square" rtlCol="0">
            <a:spAutoFit/>
          </a:bodyPr>
          <a:lstStyle/>
          <a:p>
            <a:r>
              <a:rPr lang="en-US" sz="1000" b="1" dirty="0">
                <a:solidFill>
                  <a:schemeClr val="bg1"/>
                </a:solidFill>
              </a:rPr>
              <a:t>Figure 31.</a:t>
            </a:r>
          </a:p>
        </p:txBody>
      </p:sp>
    </p:spTree>
    <p:extLst>
      <p:ext uri="{BB962C8B-B14F-4D97-AF65-F5344CB8AC3E}">
        <p14:creationId xmlns:p14="http://schemas.microsoft.com/office/powerpoint/2010/main" val="45340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2" name="Oval 1">
            <a:extLst>
              <a:ext uri="{FF2B5EF4-FFF2-40B4-BE49-F238E27FC236}">
                <a16:creationId xmlns:a16="http://schemas.microsoft.com/office/drawing/2014/main" id="{ACD366B5-BA37-40BF-895A-0D554A774B8F}"/>
              </a:ext>
            </a:extLst>
          </p:cNvPr>
          <p:cNvSpPr/>
          <p:nvPr/>
        </p:nvSpPr>
        <p:spPr>
          <a:xfrm>
            <a:off x="6930888" y="1232451"/>
            <a:ext cx="1093305" cy="844826"/>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05894F05-5446-425B-B514-907B59D49E22}"/>
              </a:ext>
            </a:extLst>
          </p:cNvPr>
          <p:cNvSpPr txBox="1"/>
          <p:nvPr/>
        </p:nvSpPr>
        <p:spPr>
          <a:xfrm>
            <a:off x="6486230" y="2189017"/>
            <a:ext cx="1982619" cy="584775"/>
          </a:xfrm>
          <a:prstGeom prst="rect">
            <a:avLst/>
          </a:prstGeom>
          <a:solidFill>
            <a:schemeClr val="bg1"/>
          </a:solidFill>
          <a:ln cap="rnd">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660033"/>
                </a:solidFill>
              </a:rPr>
              <a:t>Meherrin</a:t>
            </a:r>
            <a:endParaRPr lang="en-US" sz="3200" b="1" dirty="0">
              <a:solidFill>
                <a:srgbClr val="660033"/>
              </a:solidFill>
              <a:cs typeface="Calibri"/>
            </a:endParaRPr>
          </a:p>
        </p:txBody>
      </p:sp>
      <p:pic>
        <p:nvPicPr>
          <p:cNvPr id="8" name="Picture 7">
            <a:extLst>
              <a:ext uri="{FF2B5EF4-FFF2-40B4-BE49-F238E27FC236}">
                <a16:creationId xmlns:a16="http://schemas.microsoft.com/office/drawing/2014/main" id="{819837F3-7C8B-876F-28A0-4CA1932FC924}"/>
              </a:ext>
            </a:extLst>
          </p:cNvPr>
          <p:cNvPicPr>
            <a:picLocks noChangeAspect="1"/>
          </p:cNvPicPr>
          <p:nvPr/>
        </p:nvPicPr>
        <p:blipFill rotWithShape="1">
          <a:blip r:embed="rId5">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sp>
        <p:nvSpPr>
          <p:cNvPr id="9" name="TextBox 8">
            <a:extLst>
              <a:ext uri="{FF2B5EF4-FFF2-40B4-BE49-F238E27FC236}">
                <a16:creationId xmlns:a16="http://schemas.microsoft.com/office/drawing/2014/main" id="{229A2A89-824D-0B2F-1C9B-84440DD2008E}"/>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2735768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sp>
        <p:nvSpPr>
          <p:cNvPr id="19" name="TextBox 18">
            <a:extLst>
              <a:ext uri="{FF2B5EF4-FFF2-40B4-BE49-F238E27FC236}">
                <a16:creationId xmlns:a16="http://schemas.microsoft.com/office/drawing/2014/main" id="{35729237-4D71-452D-AC1F-7C7A1461A5E7}"/>
              </a:ext>
            </a:extLst>
          </p:cNvPr>
          <p:cNvSpPr txBox="1"/>
          <p:nvPr/>
        </p:nvSpPr>
        <p:spPr>
          <a:xfrm>
            <a:off x="1839686" y="1270239"/>
            <a:ext cx="7304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3600" b="1" dirty="0">
                <a:solidFill>
                  <a:srgbClr val="008080"/>
                </a:solidFill>
                <a:ea typeface="+mn-lt"/>
                <a:cs typeface="+mn-lt"/>
              </a:rPr>
              <a:t>Meherrin Nation </a:t>
            </a:r>
            <a:endParaRPr lang="en-US" sz="3600" b="1" dirty="0">
              <a:solidFill>
                <a:srgbClr val="008080"/>
              </a:solidFill>
              <a:cs typeface="Calibri"/>
            </a:endParaRPr>
          </a:p>
        </p:txBody>
      </p:sp>
      <p:sp>
        <p:nvSpPr>
          <p:cNvPr id="13" name="TextBox 12">
            <a:extLst>
              <a:ext uri="{FF2B5EF4-FFF2-40B4-BE49-F238E27FC236}">
                <a16:creationId xmlns:a16="http://schemas.microsoft.com/office/drawing/2014/main" id="{26A54145-7945-419E-81FB-C471D083EC2E}"/>
              </a:ext>
            </a:extLst>
          </p:cNvPr>
          <p:cNvSpPr txBox="1"/>
          <p:nvPr/>
        </p:nvSpPr>
        <p:spPr>
          <a:xfrm>
            <a:off x="158833" y="2597952"/>
            <a:ext cx="4968339" cy="2862322"/>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US" dirty="0">
                <a:ea typeface="+mn-lt"/>
                <a:cs typeface="+mn-lt"/>
              </a:rPr>
              <a:t>They </a:t>
            </a:r>
            <a:r>
              <a:rPr lang="en" dirty="0">
                <a:ea typeface="+mn-lt"/>
                <a:cs typeface="+mn-lt"/>
              </a:rPr>
              <a:t>refer to themselves as Kauwets’a:ka or People of the Water.</a:t>
            </a:r>
            <a:endParaRPr lang="en-US" dirty="0">
              <a:ea typeface="+mn-lt"/>
              <a:cs typeface="+mn-lt"/>
            </a:endParaRPr>
          </a:p>
          <a:p>
            <a:pPr marL="285750" indent="-285750">
              <a:buFont typeface="Arial,Sans-Serif" panose="020B0604020202020204" pitchFamily="34" charset="0"/>
              <a:buChar char="•"/>
            </a:pPr>
            <a:endParaRPr lang="en" dirty="0">
              <a:ea typeface="+mn-lt"/>
              <a:cs typeface="+mn-lt"/>
            </a:endParaRPr>
          </a:p>
          <a:p>
            <a:pPr marL="285750" indent="-285750">
              <a:buFont typeface="Arial,Sans-Serif" panose="020B0604020202020204" pitchFamily="34" charset="0"/>
              <a:buChar char="•"/>
            </a:pPr>
            <a:r>
              <a:rPr lang="en" dirty="0">
                <a:ea typeface="+mn-lt"/>
                <a:cs typeface="+mn-lt"/>
              </a:rPr>
              <a:t> </a:t>
            </a:r>
            <a:r>
              <a:rPr lang="en-US" dirty="0">
                <a:ea typeface="+mn-lt"/>
                <a:cs typeface="+mn-lt"/>
              </a:rPr>
              <a:t>A</a:t>
            </a:r>
            <a:r>
              <a:rPr lang="en" dirty="0">
                <a:ea typeface="+mn-lt"/>
                <a:cs typeface="+mn-lt"/>
              </a:rPr>
              <a:t>n Iroquois Nation and share allegiance, culture, traditions, and language with the Tuscarora, Nottoway, and Cherokee.</a:t>
            </a:r>
            <a:endParaRPr lang="en-US" dirty="0">
              <a:ea typeface="+mn-lt"/>
              <a:cs typeface="+mn-lt"/>
            </a:endParaRPr>
          </a:p>
          <a:p>
            <a:pPr marL="285750" indent="-285750">
              <a:buFont typeface="Arial,Sans-Serif" panose="020B0604020202020204" pitchFamily="34" charset="0"/>
              <a:buChar char="•"/>
            </a:pPr>
            <a:endParaRPr lang="en" dirty="0">
              <a:ea typeface="+mn-lt"/>
              <a:cs typeface="+mn-lt"/>
            </a:endParaRPr>
          </a:p>
          <a:p>
            <a:pPr marL="285750" indent="-285750">
              <a:buFont typeface="Arial,Sans-Serif" panose="020B0604020202020204" pitchFamily="34" charset="0"/>
              <a:buChar char="•"/>
            </a:pPr>
            <a:r>
              <a:rPr lang="en-US" dirty="0">
                <a:ea typeface="+mn-lt"/>
                <a:cs typeface="+mn-lt"/>
              </a:rPr>
              <a:t>P</a:t>
            </a:r>
            <a:r>
              <a:rPr lang="en" dirty="0">
                <a:ea typeface="+mn-lt"/>
                <a:cs typeface="+mn-lt"/>
              </a:rPr>
              <a:t>ractice many of the traditions of their ancestors including farming, huntin</a:t>
            </a:r>
            <a:r>
              <a:rPr lang="en-US" dirty="0">
                <a:ea typeface="+mn-lt"/>
                <a:cs typeface="+mn-lt"/>
              </a:rPr>
              <a:t>g, </a:t>
            </a:r>
            <a:r>
              <a:rPr lang="en" dirty="0">
                <a:ea typeface="+mn-lt"/>
                <a:cs typeface="+mn-lt"/>
              </a:rPr>
              <a:t> and fishing.</a:t>
            </a:r>
            <a:endParaRPr lang="en" dirty="0">
              <a:cs typeface="Calibri"/>
            </a:endParaRPr>
          </a:p>
        </p:txBody>
      </p:sp>
      <p:pic>
        <p:nvPicPr>
          <p:cNvPr id="2" name="Google Shape;214;p27" descr="A picture containing text, clipart&#10;&#10;Description automatically generated">
            <a:extLst>
              <a:ext uri="{FF2B5EF4-FFF2-40B4-BE49-F238E27FC236}">
                <a16:creationId xmlns:a16="http://schemas.microsoft.com/office/drawing/2014/main" id="{35F74EC2-DE4C-4C0E-A719-58F955693F64}"/>
              </a:ext>
            </a:extLst>
          </p:cNvPr>
          <p:cNvPicPr preferRelativeResize="0">
            <a:picLocks noChangeAspect="1"/>
          </p:cNvPicPr>
          <p:nvPr/>
        </p:nvPicPr>
        <p:blipFill>
          <a:blip r:embed="rId5">
            <a:alphaModFix/>
          </a:blip>
          <a:stretch>
            <a:fillRect/>
          </a:stretch>
        </p:blipFill>
        <p:spPr>
          <a:xfrm>
            <a:off x="158833" y="907605"/>
            <a:ext cx="1317673" cy="1371600"/>
          </a:xfrm>
          <a:prstGeom prst="rect">
            <a:avLst/>
          </a:prstGeom>
          <a:noFill/>
          <a:ln>
            <a:solidFill>
              <a:schemeClr val="bg1"/>
            </a:solidFill>
          </a:ln>
        </p:spPr>
      </p:pic>
      <p:pic>
        <p:nvPicPr>
          <p:cNvPr id="5" name="Google Shape;215;p27">
            <a:extLst>
              <a:ext uri="{FF2B5EF4-FFF2-40B4-BE49-F238E27FC236}">
                <a16:creationId xmlns:a16="http://schemas.microsoft.com/office/drawing/2014/main" id="{2A851FC6-3690-4966-8226-7EE6008394C5}"/>
              </a:ext>
            </a:extLst>
          </p:cNvPr>
          <p:cNvPicPr preferRelativeResize="0"/>
          <p:nvPr/>
        </p:nvPicPr>
        <p:blipFill rotWithShape="1">
          <a:blip r:embed="rId6">
            <a:extLst>
              <a:ext uri="{28A0092B-C50C-407E-A947-70E740481C1C}">
                <a14:useLocalDpi xmlns:a14="http://schemas.microsoft.com/office/drawing/2010/main" val="0"/>
              </a:ext>
            </a:extLst>
          </a:blip>
          <a:srcRect l="3660" t="9215" r="5747" b="8541"/>
          <a:stretch/>
        </p:blipFill>
        <p:spPr>
          <a:xfrm>
            <a:off x="6537300" y="1005783"/>
            <a:ext cx="2332383" cy="2117386"/>
          </a:xfrm>
          <a:prstGeom prst="rect">
            <a:avLst/>
          </a:prstGeom>
          <a:noFill/>
          <a:ln>
            <a:solidFill>
              <a:srgbClr val="009999"/>
            </a:solidFill>
          </a:ln>
        </p:spPr>
      </p:pic>
      <p:sp>
        <p:nvSpPr>
          <p:cNvPr id="10" name="TextBox 9">
            <a:extLst>
              <a:ext uri="{FF2B5EF4-FFF2-40B4-BE49-F238E27FC236}">
                <a16:creationId xmlns:a16="http://schemas.microsoft.com/office/drawing/2014/main" id="{66117A3D-8473-FAE4-AB90-5780D1F985D4}"/>
              </a:ext>
            </a:extLst>
          </p:cNvPr>
          <p:cNvSpPr txBox="1"/>
          <p:nvPr/>
        </p:nvSpPr>
        <p:spPr>
          <a:xfrm>
            <a:off x="6537300" y="961231"/>
            <a:ext cx="1205948" cy="246221"/>
          </a:xfrm>
          <a:prstGeom prst="rect">
            <a:avLst/>
          </a:prstGeom>
          <a:noFill/>
        </p:spPr>
        <p:txBody>
          <a:bodyPr wrap="square" rtlCol="0">
            <a:spAutoFit/>
          </a:bodyPr>
          <a:lstStyle/>
          <a:p>
            <a:r>
              <a:rPr lang="en-US" sz="1000" b="1" dirty="0">
                <a:solidFill>
                  <a:schemeClr val="bg1"/>
                </a:solidFill>
              </a:rPr>
              <a:t>Figure 32.</a:t>
            </a:r>
          </a:p>
        </p:txBody>
      </p:sp>
      <p:pic>
        <p:nvPicPr>
          <p:cNvPr id="8" name="Picture 7" descr="A picture containing person, outdoor, dancer, sport&#10;&#10;Description automatically generated">
            <a:extLst>
              <a:ext uri="{FF2B5EF4-FFF2-40B4-BE49-F238E27FC236}">
                <a16:creationId xmlns:a16="http://schemas.microsoft.com/office/drawing/2014/main" id="{AE3445FA-7595-09EB-8352-9BCF999967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7172" y="3482895"/>
            <a:ext cx="3765037" cy="2453536"/>
          </a:xfrm>
          <a:prstGeom prst="rect">
            <a:avLst/>
          </a:prstGeom>
          <a:ln>
            <a:solidFill>
              <a:srgbClr val="009999"/>
            </a:solidFill>
          </a:ln>
        </p:spPr>
      </p:pic>
      <p:sp>
        <p:nvSpPr>
          <p:cNvPr id="16" name="TextBox 15">
            <a:extLst>
              <a:ext uri="{FF2B5EF4-FFF2-40B4-BE49-F238E27FC236}">
                <a16:creationId xmlns:a16="http://schemas.microsoft.com/office/drawing/2014/main" id="{0B43C5F2-2B85-C32A-DDE4-BF4BCBB3C784}"/>
              </a:ext>
            </a:extLst>
          </p:cNvPr>
          <p:cNvSpPr txBox="1"/>
          <p:nvPr/>
        </p:nvSpPr>
        <p:spPr>
          <a:xfrm>
            <a:off x="5127172" y="5721883"/>
            <a:ext cx="1205948" cy="246221"/>
          </a:xfrm>
          <a:prstGeom prst="rect">
            <a:avLst/>
          </a:prstGeom>
          <a:noFill/>
        </p:spPr>
        <p:txBody>
          <a:bodyPr wrap="square" rtlCol="0">
            <a:spAutoFit/>
          </a:bodyPr>
          <a:lstStyle/>
          <a:p>
            <a:r>
              <a:rPr lang="en-US" sz="1000" b="1" dirty="0"/>
              <a:t>Figure 33.</a:t>
            </a:r>
          </a:p>
        </p:txBody>
      </p:sp>
    </p:spTree>
    <p:extLst>
      <p:ext uri="{BB962C8B-B14F-4D97-AF65-F5344CB8AC3E}">
        <p14:creationId xmlns:p14="http://schemas.microsoft.com/office/powerpoint/2010/main" val="402621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2" name="Oval 1">
            <a:extLst>
              <a:ext uri="{FF2B5EF4-FFF2-40B4-BE49-F238E27FC236}">
                <a16:creationId xmlns:a16="http://schemas.microsoft.com/office/drawing/2014/main" id="{1C6F40F9-BC23-44C0-849A-48377A177B16}"/>
              </a:ext>
            </a:extLst>
          </p:cNvPr>
          <p:cNvSpPr/>
          <p:nvPr/>
        </p:nvSpPr>
        <p:spPr>
          <a:xfrm>
            <a:off x="4686300" y="1630016"/>
            <a:ext cx="1109870" cy="977348"/>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6B714DF4-E7DA-460A-83AB-895803713E6C}"/>
              </a:ext>
            </a:extLst>
          </p:cNvPr>
          <p:cNvSpPr txBox="1"/>
          <p:nvPr/>
        </p:nvSpPr>
        <p:spPr>
          <a:xfrm>
            <a:off x="4086639" y="2738205"/>
            <a:ext cx="2309191" cy="584775"/>
          </a:xfrm>
          <a:prstGeom prst="rect">
            <a:avLst/>
          </a:prstGeom>
          <a:solidFill>
            <a:schemeClr val="bg1"/>
          </a:solidFill>
          <a:ln cap="rnd">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660033"/>
                </a:solidFill>
              </a:rPr>
              <a:t>Occaneechi</a:t>
            </a:r>
            <a:endParaRPr lang="en-US" sz="3200" b="1" dirty="0">
              <a:solidFill>
                <a:srgbClr val="660033"/>
              </a:solidFill>
              <a:cs typeface="Calibri"/>
            </a:endParaRPr>
          </a:p>
        </p:txBody>
      </p:sp>
      <p:pic>
        <p:nvPicPr>
          <p:cNvPr id="8" name="Picture 7">
            <a:extLst>
              <a:ext uri="{FF2B5EF4-FFF2-40B4-BE49-F238E27FC236}">
                <a16:creationId xmlns:a16="http://schemas.microsoft.com/office/drawing/2014/main" id="{EDC6CF17-FBCE-D54C-BD1A-5596E927BDEE}"/>
              </a:ext>
            </a:extLst>
          </p:cNvPr>
          <p:cNvPicPr>
            <a:picLocks noChangeAspect="1"/>
          </p:cNvPicPr>
          <p:nvPr/>
        </p:nvPicPr>
        <p:blipFill rotWithShape="1">
          <a:blip r:embed="rId5">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sp>
        <p:nvSpPr>
          <p:cNvPr id="9" name="TextBox 8">
            <a:extLst>
              <a:ext uri="{FF2B5EF4-FFF2-40B4-BE49-F238E27FC236}">
                <a16:creationId xmlns:a16="http://schemas.microsoft.com/office/drawing/2014/main" id="{3ADD5AA5-B47C-9433-324B-D460AF9C883F}"/>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2783510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sp>
        <p:nvSpPr>
          <p:cNvPr id="19" name="TextBox 18">
            <a:extLst>
              <a:ext uri="{FF2B5EF4-FFF2-40B4-BE49-F238E27FC236}">
                <a16:creationId xmlns:a16="http://schemas.microsoft.com/office/drawing/2014/main" id="{35729237-4D71-452D-AC1F-7C7A1461A5E7}"/>
              </a:ext>
            </a:extLst>
          </p:cNvPr>
          <p:cNvSpPr txBox="1"/>
          <p:nvPr/>
        </p:nvSpPr>
        <p:spPr>
          <a:xfrm>
            <a:off x="1839686" y="1276427"/>
            <a:ext cx="7304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3600" b="1" dirty="0">
                <a:solidFill>
                  <a:srgbClr val="008080"/>
                </a:solidFill>
                <a:ea typeface="+mn-lt"/>
                <a:cs typeface="+mn-lt"/>
              </a:rPr>
              <a:t>Occaneechi Band </a:t>
            </a:r>
            <a:r>
              <a:rPr lang="en" sz="3200" b="1" dirty="0">
                <a:solidFill>
                  <a:srgbClr val="008080"/>
                </a:solidFill>
                <a:ea typeface="+mn-lt"/>
                <a:cs typeface="+mn-lt"/>
              </a:rPr>
              <a:t>of the Saponi Nation</a:t>
            </a:r>
            <a:endParaRPr lang="en" sz="3200" b="1" dirty="0">
              <a:solidFill>
                <a:srgbClr val="008080"/>
              </a:solidFill>
              <a:cs typeface="Calibri"/>
            </a:endParaRPr>
          </a:p>
        </p:txBody>
      </p:sp>
      <p:sp>
        <p:nvSpPr>
          <p:cNvPr id="13" name="TextBox 12">
            <a:extLst>
              <a:ext uri="{FF2B5EF4-FFF2-40B4-BE49-F238E27FC236}">
                <a16:creationId xmlns:a16="http://schemas.microsoft.com/office/drawing/2014/main" id="{26A54145-7945-419E-81FB-C471D083EC2E}"/>
              </a:ext>
            </a:extLst>
          </p:cNvPr>
          <p:cNvSpPr txBox="1"/>
          <p:nvPr/>
        </p:nvSpPr>
        <p:spPr>
          <a:xfrm>
            <a:off x="1577877" y="2087937"/>
            <a:ext cx="2994124" cy="2585323"/>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US" dirty="0">
                <a:ea typeface="+mn-lt"/>
                <a:cs typeface="+mn-lt"/>
              </a:rPr>
              <a:t>D</a:t>
            </a:r>
            <a:r>
              <a:rPr lang="en" dirty="0">
                <a:ea typeface="+mn-lt"/>
                <a:cs typeface="+mn-lt"/>
              </a:rPr>
              <a:t>escendants of several small Siouan-speaking tribes. </a:t>
            </a:r>
            <a:endParaRPr lang="en-US" dirty="0">
              <a:ea typeface="+mn-lt"/>
              <a:cs typeface="+mn-lt"/>
            </a:endParaRPr>
          </a:p>
          <a:p>
            <a:pPr marL="285750" indent="-285750">
              <a:buFont typeface="Arial" panose="020B0604020202020204" pitchFamily="34" charset="0"/>
              <a:buChar char="•"/>
            </a:pPr>
            <a:endParaRPr lang="en" dirty="0">
              <a:ea typeface="+mn-lt"/>
              <a:cs typeface="+mn-lt"/>
            </a:endParaRPr>
          </a:p>
          <a:p>
            <a:pPr marL="285750" indent="-285750">
              <a:buFont typeface="Arial,Sans-Serif" panose="020B0604020202020204" pitchFamily="34" charset="0"/>
              <a:buChar char="•"/>
            </a:pPr>
            <a:r>
              <a:rPr lang="en-US" dirty="0">
                <a:ea typeface="+mn-lt"/>
                <a:cs typeface="+mn-lt"/>
              </a:rPr>
              <a:t>R</a:t>
            </a:r>
            <a:r>
              <a:rPr lang="en" dirty="0">
                <a:ea typeface="+mn-lt"/>
                <a:cs typeface="+mn-lt"/>
              </a:rPr>
              <a:t>eside in Alamance and Orange Counties where their ancestors once </a:t>
            </a:r>
            <a:r>
              <a:rPr lang="en-US" dirty="0">
                <a:ea typeface="+mn-lt"/>
                <a:cs typeface="+mn-lt"/>
              </a:rPr>
              <a:t>lived </a:t>
            </a:r>
            <a:r>
              <a:rPr lang="en" dirty="0">
                <a:ea typeface="+mn-lt"/>
                <a:cs typeface="+mn-lt"/>
              </a:rPr>
              <a:t> as craftsman and farmers</a:t>
            </a:r>
            <a:endParaRPr lang="en" dirty="0">
              <a:cs typeface="Calibri"/>
            </a:endParaRPr>
          </a:p>
        </p:txBody>
      </p:sp>
      <p:pic>
        <p:nvPicPr>
          <p:cNvPr id="4" name="Google Shape;225;p28" descr="A picture containing text, rug&#10;&#10;Description automatically generated">
            <a:extLst>
              <a:ext uri="{FF2B5EF4-FFF2-40B4-BE49-F238E27FC236}">
                <a16:creationId xmlns:a16="http://schemas.microsoft.com/office/drawing/2014/main" id="{24A56DC5-51EB-4768-A57A-6009085F6477}"/>
              </a:ext>
            </a:extLst>
          </p:cNvPr>
          <p:cNvPicPr preferRelativeResize="0">
            <a:picLocks noChangeAspect="1"/>
          </p:cNvPicPr>
          <p:nvPr/>
        </p:nvPicPr>
        <p:blipFill>
          <a:blip r:embed="rId5">
            <a:alphaModFix/>
          </a:blip>
          <a:stretch>
            <a:fillRect/>
          </a:stretch>
        </p:blipFill>
        <p:spPr>
          <a:xfrm>
            <a:off x="156234" y="903438"/>
            <a:ext cx="1460655" cy="1371600"/>
          </a:xfrm>
          <a:prstGeom prst="rect">
            <a:avLst/>
          </a:prstGeom>
          <a:noFill/>
          <a:ln>
            <a:solidFill>
              <a:schemeClr val="bg1"/>
            </a:solidFill>
          </a:ln>
        </p:spPr>
      </p:pic>
      <p:pic>
        <p:nvPicPr>
          <p:cNvPr id="8" name="Google Shape;228;p28">
            <a:extLst>
              <a:ext uri="{FF2B5EF4-FFF2-40B4-BE49-F238E27FC236}">
                <a16:creationId xmlns:a16="http://schemas.microsoft.com/office/drawing/2014/main" id="{CE428C02-7DED-4A30-9808-5E872619CD53}"/>
              </a:ext>
            </a:extLst>
          </p:cNvPr>
          <p:cNvPicPr preferRelativeResize="0"/>
          <p:nvPr/>
        </p:nvPicPr>
        <p:blipFill>
          <a:blip r:embed="rId6" cstate="print">
            <a:extLst>
              <a:ext uri="{28A0092B-C50C-407E-A947-70E740481C1C}">
                <a14:useLocalDpi xmlns:a14="http://schemas.microsoft.com/office/drawing/2010/main" val="0"/>
              </a:ext>
            </a:extLst>
          </a:blip>
          <a:srcRect/>
          <a:stretch/>
        </p:blipFill>
        <p:spPr>
          <a:xfrm>
            <a:off x="5257419" y="2554138"/>
            <a:ext cx="3420363" cy="2565928"/>
          </a:xfrm>
          <a:prstGeom prst="rect">
            <a:avLst/>
          </a:prstGeom>
          <a:noFill/>
          <a:ln>
            <a:solidFill>
              <a:srgbClr val="009999"/>
            </a:solidFill>
          </a:ln>
        </p:spPr>
      </p:pic>
      <p:sp>
        <p:nvSpPr>
          <p:cNvPr id="14" name="TextBox 13">
            <a:extLst>
              <a:ext uri="{FF2B5EF4-FFF2-40B4-BE49-F238E27FC236}">
                <a16:creationId xmlns:a16="http://schemas.microsoft.com/office/drawing/2014/main" id="{36D50938-3A2C-890F-1E75-70087CFD4C4C}"/>
              </a:ext>
            </a:extLst>
          </p:cNvPr>
          <p:cNvSpPr txBox="1"/>
          <p:nvPr/>
        </p:nvSpPr>
        <p:spPr>
          <a:xfrm>
            <a:off x="5233090" y="4902651"/>
            <a:ext cx="1205948" cy="246221"/>
          </a:xfrm>
          <a:prstGeom prst="rect">
            <a:avLst/>
          </a:prstGeom>
          <a:noFill/>
        </p:spPr>
        <p:txBody>
          <a:bodyPr wrap="square" rtlCol="0">
            <a:spAutoFit/>
          </a:bodyPr>
          <a:lstStyle/>
          <a:p>
            <a:r>
              <a:rPr lang="en-US" sz="1000" b="1" dirty="0"/>
              <a:t>Figure 34.</a:t>
            </a:r>
          </a:p>
        </p:txBody>
      </p:sp>
    </p:spTree>
    <p:extLst>
      <p:ext uri="{BB962C8B-B14F-4D97-AF65-F5344CB8AC3E}">
        <p14:creationId xmlns:p14="http://schemas.microsoft.com/office/powerpoint/2010/main" val="2046984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2" name="Oval 1">
            <a:extLst>
              <a:ext uri="{FF2B5EF4-FFF2-40B4-BE49-F238E27FC236}">
                <a16:creationId xmlns:a16="http://schemas.microsoft.com/office/drawing/2014/main" id="{24C50D75-8D55-4E0F-8E5C-46E1405B4E0E}"/>
              </a:ext>
            </a:extLst>
          </p:cNvPr>
          <p:cNvSpPr/>
          <p:nvPr/>
        </p:nvSpPr>
        <p:spPr>
          <a:xfrm>
            <a:off x="4992757" y="1273864"/>
            <a:ext cx="1010478" cy="745434"/>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0A5EA7F-B736-4AB6-B237-38EFE5F24421}"/>
              </a:ext>
            </a:extLst>
          </p:cNvPr>
          <p:cNvSpPr txBox="1"/>
          <p:nvPr/>
        </p:nvSpPr>
        <p:spPr>
          <a:xfrm>
            <a:off x="4468586" y="2131038"/>
            <a:ext cx="2058820" cy="584775"/>
          </a:xfrm>
          <a:prstGeom prst="rect">
            <a:avLst/>
          </a:prstGeom>
          <a:solidFill>
            <a:schemeClr val="bg1"/>
          </a:solidFill>
          <a:ln cap="rnd">
            <a:solidFill>
              <a:srgbClr val="008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660033"/>
                </a:solidFill>
              </a:rPr>
              <a:t>Sappony</a:t>
            </a:r>
            <a:endParaRPr lang="en-US" sz="3200" b="1" dirty="0">
              <a:solidFill>
                <a:srgbClr val="660033"/>
              </a:solidFill>
              <a:cs typeface="Calibri"/>
            </a:endParaRPr>
          </a:p>
        </p:txBody>
      </p:sp>
      <p:pic>
        <p:nvPicPr>
          <p:cNvPr id="8" name="Picture 7">
            <a:extLst>
              <a:ext uri="{FF2B5EF4-FFF2-40B4-BE49-F238E27FC236}">
                <a16:creationId xmlns:a16="http://schemas.microsoft.com/office/drawing/2014/main" id="{6D21F530-B44C-D951-DB71-A7C2709270AA}"/>
              </a:ext>
            </a:extLst>
          </p:cNvPr>
          <p:cNvPicPr>
            <a:picLocks noChangeAspect="1"/>
          </p:cNvPicPr>
          <p:nvPr/>
        </p:nvPicPr>
        <p:blipFill rotWithShape="1">
          <a:blip r:embed="rId5">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sp>
        <p:nvSpPr>
          <p:cNvPr id="9" name="TextBox 8">
            <a:extLst>
              <a:ext uri="{FF2B5EF4-FFF2-40B4-BE49-F238E27FC236}">
                <a16:creationId xmlns:a16="http://schemas.microsoft.com/office/drawing/2014/main" id="{A888AB6A-10E4-61B9-191E-6B2EB0D8E55D}"/>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953621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sp>
        <p:nvSpPr>
          <p:cNvPr id="19" name="TextBox 18">
            <a:extLst>
              <a:ext uri="{FF2B5EF4-FFF2-40B4-BE49-F238E27FC236}">
                <a16:creationId xmlns:a16="http://schemas.microsoft.com/office/drawing/2014/main" id="{35729237-4D71-452D-AC1F-7C7A1461A5E7}"/>
              </a:ext>
            </a:extLst>
          </p:cNvPr>
          <p:cNvSpPr txBox="1"/>
          <p:nvPr/>
        </p:nvSpPr>
        <p:spPr>
          <a:xfrm>
            <a:off x="1839686" y="1257814"/>
            <a:ext cx="7304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3600" b="1" dirty="0">
                <a:solidFill>
                  <a:srgbClr val="008080"/>
                </a:solidFill>
                <a:ea typeface="+mn-lt"/>
                <a:cs typeface="+mn-lt"/>
              </a:rPr>
              <a:t>Sappony </a:t>
            </a:r>
            <a:endParaRPr lang="en-US" sz="3600" b="1" dirty="0">
              <a:solidFill>
                <a:srgbClr val="008080"/>
              </a:solidFill>
              <a:cs typeface="Calibri"/>
            </a:endParaRPr>
          </a:p>
        </p:txBody>
      </p:sp>
      <p:pic>
        <p:nvPicPr>
          <p:cNvPr id="4" name="Google Shape;236;p29" descr="A picture containing text&#10;&#10;Description automatically generated">
            <a:extLst>
              <a:ext uri="{FF2B5EF4-FFF2-40B4-BE49-F238E27FC236}">
                <a16:creationId xmlns:a16="http://schemas.microsoft.com/office/drawing/2014/main" id="{337A55DC-0095-4F8A-804E-7C585854D182}"/>
              </a:ext>
            </a:extLst>
          </p:cNvPr>
          <p:cNvPicPr preferRelativeResize="0">
            <a:picLocks noChangeAspect="1"/>
          </p:cNvPicPr>
          <p:nvPr/>
        </p:nvPicPr>
        <p:blipFill>
          <a:blip r:embed="rId5">
            <a:alphaModFix/>
          </a:blip>
          <a:stretch>
            <a:fillRect/>
          </a:stretch>
        </p:blipFill>
        <p:spPr>
          <a:xfrm>
            <a:off x="137172" y="864747"/>
            <a:ext cx="1488014" cy="2269155"/>
          </a:xfrm>
          <a:prstGeom prst="rect">
            <a:avLst/>
          </a:prstGeom>
          <a:noFill/>
          <a:ln>
            <a:solidFill>
              <a:srgbClr val="009999"/>
            </a:solidFill>
          </a:ln>
        </p:spPr>
      </p:pic>
      <p:sp>
        <p:nvSpPr>
          <p:cNvPr id="10" name="TextBox 9">
            <a:extLst>
              <a:ext uri="{FF2B5EF4-FFF2-40B4-BE49-F238E27FC236}">
                <a16:creationId xmlns:a16="http://schemas.microsoft.com/office/drawing/2014/main" id="{5C58223F-132E-4140-92F7-EC966DEEF1A3}"/>
              </a:ext>
            </a:extLst>
          </p:cNvPr>
          <p:cNvSpPr txBox="1"/>
          <p:nvPr/>
        </p:nvSpPr>
        <p:spPr>
          <a:xfrm>
            <a:off x="1721929" y="1966665"/>
            <a:ext cx="4239839"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L</a:t>
            </a:r>
            <a:r>
              <a:rPr lang="en" dirty="0"/>
              <a:t>ived in the Piedmont Highlands of Person County for countless generations.</a:t>
            </a:r>
          </a:p>
          <a:p>
            <a:pPr marL="285750" indent="-285750">
              <a:buFont typeface="Arial" panose="020B0604020202020204" pitchFamily="34" charset="0"/>
              <a:buChar char="•"/>
            </a:pPr>
            <a:endParaRPr lang="en" dirty="0">
              <a:solidFill>
                <a:schemeClr val="tx1"/>
              </a:solidFill>
            </a:endParaRPr>
          </a:p>
          <a:p>
            <a:pPr marL="285750" indent="-285750">
              <a:buFont typeface="Arial" panose="020B0604020202020204" pitchFamily="34" charset="0"/>
              <a:buChar char="•"/>
            </a:pPr>
            <a:r>
              <a:rPr lang="en-US" dirty="0">
                <a:solidFill>
                  <a:schemeClr val="tx1"/>
                </a:solidFill>
              </a:rPr>
              <a:t>Still carry their traditional way of governing; an elected representative from each of the seven families that live in the High Plains settlement form a council. </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t>Lives changed as times changed — from hunters and farmers to trading partners with the English to farmers and a contemporary Indian people.</a:t>
            </a:r>
            <a:endParaRPr lang="en-US" dirty="0">
              <a:cs typeface="Calibri"/>
            </a:endParaRPr>
          </a:p>
        </p:txBody>
      </p:sp>
      <p:pic>
        <p:nvPicPr>
          <p:cNvPr id="9" name="Picture 8" descr="A bunch of bananas from a tree&#10;&#10;Description automatically generated with medium confidence">
            <a:extLst>
              <a:ext uri="{FF2B5EF4-FFF2-40B4-BE49-F238E27FC236}">
                <a16:creationId xmlns:a16="http://schemas.microsoft.com/office/drawing/2014/main" id="{A7205277-6E2C-766A-9BC6-CBA1488A0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872" y="1336693"/>
            <a:ext cx="2179547" cy="3272517"/>
          </a:xfrm>
          <a:prstGeom prst="rect">
            <a:avLst/>
          </a:prstGeom>
          <a:ln>
            <a:solidFill>
              <a:srgbClr val="009999"/>
            </a:solidFill>
          </a:ln>
        </p:spPr>
      </p:pic>
      <p:sp>
        <p:nvSpPr>
          <p:cNvPr id="15" name="TextBox 14">
            <a:extLst>
              <a:ext uri="{FF2B5EF4-FFF2-40B4-BE49-F238E27FC236}">
                <a16:creationId xmlns:a16="http://schemas.microsoft.com/office/drawing/2014/main" id="{4ABEA775-8F75-434F-1F73-50D9B51C5447}"/>
              </a:ext>
            </a:extLst>
          </p:cNvPr>
          <p:cNvSpPr txBox="1"/>
          <p:nvPr/>
        </p:nvSpPr>
        <p:spPr>
          <a:xfrm>
            <a:off x="6505872" y="4388577"/>
            <a:ext cx="1205948" cy="246221"/>
          </a:xfrm>
          <a:prstGeom prst="rect">
            <a:avLst/>
          </a:prstGeom>
          <a:noFill/>
        </p:spPr>
        <p:txBody>
          <a:bodyPr wrap="square" rtlCol="0">
            <a:spAutoFit/>
          </a:bodyPr>
          <a:lstStyle/>
          <a:p>
            <a:r>
              <a:rPr lang="en-US" sz="1000" b="1" dirty="0"/>
              <a:t>Figure 35.</a:t>
            </a:r>
          </a:p>
        </p:txBody>
      </p:sp>
      <p:sp>
        <p:nvSpPr>
          <p:cNvPr id="14" name="TextBox 13">
            <a:extLst>
              <a:ext uri="{FF2B5EF4-FFF2-40B4-BE49-F238E27FC236}">
                <a16:creationId xmlns:a16="http://schemas.microsoft.com/office/drawing/2014/main" id="{C0819770-0277-F07E-05B9-61130508BB90}"/>
              </a:ext>
            </a:extLst>
          </p:cNvPr>
          <p:cNvSpPr txBox="1"/>
          <p:nvPr/>
        </p:nvSpPr>
        <p:spPr>
          <a:xfrm>
            <a:off x="6505871" y="4634798"/>
            <a:ext cx="2179547" cy="830997"/>
          </a:xfrm>
          <a:prstGeom prst="rect">
            <a:avLst/>
          </a:prstGeom>
          <a:noFill/>
        </p:spPr>
        <p:txBody>
          <a:bodyPr wrap="square" rtlCol="0">
            <a:spAutoFit/>
          </a:bodyPr>
          <a:lstStyle/>
          <a:p>
            <a:r>
              <a:rPr lang="en-US" sz="1600" dirty="0"/>
              <a:t>Above: Tobacco remains an important crop to the </a:t>
            </a:r>
            <a:r>
              <a:rPr lang="en-US" sz="1600" dirty="0" err="1"/>
              <a:t>Sappony</a:t>
            </a:r>
            <a:endParaRPr lang="en-US" sz="1600" dirty="0"/>
          </a:p>
        </p:txBody>
      </p:sp>
    </p:spTree>
    <p:extLst>
      <p:ext uri="{BB962C8B-B14F-4D97-AF65-F5344CB8AC3E}">
        <p14:creationId xmlns:p14="http://schemas.microsoft.com/office/powerpoint/2010/main" val="131893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4" name="Picture 3">
            <a:extLst>
              <a:ext uri="{FF2B5EF4-FFF2-40B4-BE49-F238E27FC236}">
                <a16:creationId xmlns:a16="http://schemas.microsoft.com/office/drawing/2014/main" id="{4C4462F9-00F8-44A1-A93D-77962450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515"/>
            <a:ext cx="9144000" cy="5464969"/>
          </a:xfrm>
          <a:prstGeom prst="rect">
            <a:avLst/>
          </a:prstGeom>
        </p:spPr>
      </p:pic>
      <p:sp>
        <p:nvSpPr>
          <p:cNvPr id="2" name="Oval 1">
            <a:extLst>
              <a:ext uri="{FF2B5EF4-FFF2-40B4-BE49-F238E27FC236}">
                <a16:creationId xmlns:a16="http://schemas.microsoft.com/office/drawing/2014/main" id="{702DF807-5B35-4640-B577-CA6FE14AABC1}"/>
              </a:ext>
            </a:extLst>
          </p:cNvPr>
          <p:cNvSpPr/>
          <p:nvPr/>
        </p:nvSpPr>
        <p:spPr>
          <a:xfrm>
            <a:off x="5042452" y="3485321"/>
            <a:ext cx="1507434" cy="1325216"/>
          </a:xfrm>
          <a:prstGeom prst="ellipse">
            <a:avLst/>
          </a:prstGeom>
          <a:noFill/>
          <a:ln w="76200">
            <a:solidFill>
              <a:srgbClr val="66003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8CF93B85-679F-4AD8-992C-82F327A5C8BA}"/>
              </a:ext>
            </a:extLst>
          </p:cNvPr>
          <p:cNvSpPr txBox="1"/>
          <p:nvPr/>
        </p:nvSpPr>
        <p:spPr>
          <a:xfrm>
            <a:off x="4010202" y="4922277"/>
            <a:ext cx="3571934" cy="584775"/>
          </a:xfrm>
          <a:prstGeom prst="rect">
            <a:avLst/>
          </a:prstGeom>
          <a:solidFill>
            <a:schemeClr val="bg1"/>
          </a:solidFill>
          <a:ln cap="rnd">
            <a:solidFill>
              <a:srgbClr val="0099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660033"/>
                </a:solidFill>
              </a:rPr>
              <a:t>Waccamaw Siouan</a:t>
            </a:r>
            <a:endParaRPr lang="en-US" sz="3200" b="1" dirty="0">
              <a:solidFill>
                <a:srgbClr val="660033"/>
              </a:solidFill>
              <a:cs typeface="Calibri"/>
            </a:endParaRPr>
          </a:p>
        </p:txBody>
      </p:sp>
      <p:pic>
        <p:nvPicPr>
          <p:cNvPr id="8" name="Picture 7">
            <a:extLst>
              <a:ext uri="{FF2B5EF4-FFF2-40B4-BE49-F238E27FC236}">
                <a16:creationId xmlns:a16="http://schemas.microsoft.com/office/drawing/2014/main" id="{FB7184B4-7D8A-7734-77CF-A4CC67CF1959}"/>
              </a:ext>
            </a:extLst>
          </p:cNvPr>
          <p:cNvPicPr>
            <a:picLocks noChangeAspect="1"/>
          </p:cNvPicPr>
          <p:nvPr/>
        </p:nvPicPr>
        <p:blipFill rotWithShape="1">
          <a:blip r:embed="rId5">
            <a:extLst>
              <a:ext uri="{28A0092B-C50C-407E-A947-70E740481C1C}">
                <a14:useLocalDpi xmlns:a14="http://schemas.microsoft.com/office/drawing/2010/main" val="0"/>
              </a:ext>
            </a:extLst>
          </a:blip>
          <a:srcRect b="42647"/>
          <a:stretch/>
        </p:blipFill>
        <p:spPr>
          <a:xfrm>
            <a:off x="0" y="6333559"/>
            <a:ext cx="9144000" cy="524440"/>
          </a:xfrm>
          <a:prstGeom prst="rect">
            <a:avLst/>
          </a:prstGeom>
        </p:spPr>
      </p:pic>
      <p:sp>
        <p:nvSpPr>
          <p:cNvPr id="9" name="TextBox 8">
            <a:extLst>
              <a:ext uri="{FF2B5EF4-FFF2-40B4-BE49-F238E27FC236}">
                <a16:creationId xmlns:a16="http://schemas.microsoft.com/office/drawing/2014/main" id="{71E5C245-C516-4697-3CAA-77AF3BE31736}"/>
              </a:ext>
            </a:extLst>
          </p:cNvPr>
          <p:cNvSpPr txBox="1"/>
          <p:nvPr/>
        </p:nvSpPr>
        <p:spPr>
          <a:xfrm>
            <a:off x="4652424" y="6124411"/>
            <a:ext cx="4267200" cy="246221"/>
          </a:xfrm>
          <a:prstGeom prst="rect">
            <a:avLst/>
          </a:prstGeom>
          <a:noFill/>
        </p:spPr>
        <p:txBody>
          <a:bodyPr wrap="square" rtlCol="0">
            <a:spAutoFit/>
          </a:bodyPr>
          <a:lstStyle/>
          <a:p>
            <a:r>
              <a:rPr lang="en-US" sz="1000" dirty="0"/>
              <a:t>https://</a:t>
            </a:r>
            <a:r>
              <a:rPr lang="en-US" sz="1000" dirty="0" err="1"/>
              <a:t>ncadmin.nc.gov</a:t>
            </a:r>
            <a:r>
              <a:rPr lang="en-US" sz="1000" dirty="0"/>
              <a:t>/public/</a:t>
            </a:r>
            <a:r>
              <a:rPr lang="en-US" sz="1000" dirty="0" err="1"/>
              <a:t>american-indians</a:t>
            </a:r>
            <a:r>
              <a:rPr lang="en-US" sz="1000" dirty="0"/>
              <a:t>/map-</a:t>
            </a:r>
            <a:r>
              <a:rPr lang="en-US" sz="1000" dirty="0" err="1"/>
              <a:t>nc</a:t>
            </a:r>
            <a:r>
              <a:rPr lang="en-US" sz="1000" dirty="0"/>
              <a:t>-tribal-communities</a:t>
            </a:r>
          </a:p>
        </p:txBody>
      </p:sp>
    </p:spTree>
    <p:extLst>
      <p:ext uri="{BB962C8B-B14F-4D97-AF65-F5344CB8AC3E}">
        <p14:creationId xmlns:p14="http://schemas.microsoft.com/office/powerpoint/2010/main" val="3605512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5385"/>
          <a:stretch/>
        </p:blipFill>
        <p:spPr>
          <a:xfrm>
            <a:off x="0" y="6084518"/>
            <a:ext cx="9144000" cy="773723"/>
          </a:xfrm>
          <a:prstGeom prst="rect">
            <a:avLst/>
          </a:prstGeom>
        </p:spPr>
      </p:pic>
      <p:sp>
        <p:nvSpPr>
          <p:cNvPr id="19" name="TextBox 18">
            <a:extLst>
              <a:ext uri="{FF2B5EF4-FFF2-40B4-BE49-F238E27FC236}">
                <a16:creationId xmlns:a16="http://schemas.microsoft.com/office/drawing/2014/main" id="{35729237-4D71-452D-AC1F-7C7A1461A5E7}"/>
              </a:ext>
            </a:extLst>
          </p:cNvPr>
          <p:cNvSpPr txBox="1"/>
          <p:nvPr/>
        </p:nvSpPr>
        <p:spPr>
          <a:xfrm>
            <a:off x="1839686" y="1323753"/>
            <a:ext cx="7304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008080"/>
                </a:solidFill>
                <a:ea typeface="+mn-lt"/>
                <a:cs typeface="+mn-lt"/>
              </a:rPr>
              <a:t>Waccamaw Siouan</a:t>
            </a:r>
            <a:endParaRPr lang="en-US" sz="3600" b="1" dirty="0">
              <a:solidFill>
                <a:srgbClr val="008080"/>
              </a:solidFill>
              <a:cs typeface="Calibri"/>
            </a:endParaRPr>
          </a:p>
        </p:txBody>
      </p:sp>
      <p:pic>
        <p:nvPicPr>
          <p:cNvPr id="2" name="Google Shape;246;p30" descr="A picture containing text, clipart&#10;&#10;Description automatically generated">
            <a:extLst>
              <a:ext uri="{FF2B5EF4-FFF2-40B4-BE49-F238E27FC236}">
                <a16:creationId xmlns:a16="http://schemas.microsoft.com/office/drawing/2014/main" id="{3C74C403-5DCA-4D61-9554-A685CDCD8A9C}"/>
              </a:ext>
            </a:extLst>
          </p:cNvPr>
          <p:cNvPicPr preferRelativeResize="0">
            <a:picLocks noChangeAspect="1"/>
          </p:cNvPicPr>
          <p:nvPr/>
        </p:nvPicPr>
        <p:blipFill>
          <a:blip r:embed="rId5">
            <a:alphaModFix/>
          </a:blip>
          <a:stretch>
            <a:fillRect/>
          </a:stretch>
        </p:blipFill>
        <p:spPr>
          <a:xfrm>
            <a:off x="157836" y="873762"/>
            <a:ext cx="1419034" cy="1371600"/>
          </a:xfrm>
          <a:prstGeom prst="rect">
            <a:avLst/>
          </a:prstGeom>
          <a:noFill/>
          <a:ln>
            <a:solidFill>
              <a:schemeClr val="bg1"/>
            </a:solidFill>
          </a:ln>
        </p:spPr>
      </p:pic>
      <p:pic>
        <p:nvPicPr>
          <p:cNvPr id="12" name="Google Shape;248;p30">
            <a:extLst>
              <a:ext uri="{FF2B5EF4-FFF2-40B4-BE49-F238E27FC236}">
                <a16:creationId xmlns:a16="http://schemas.microsoft.com/office/drawing/2014/main" id="{5F9A9C04-ED6D-47A9-9223-3C64028FEC57}"/>
              </a:ext>
            </a:extLst>
          </p:cNvPr>
          <p:cNvPicPr preferRelativeResize="0"/>
          <p:nvPr/>
        </p:nvPicPr>
        <p:blipFill>
          <a:blip r:embed="rId6" cstate="print">
            <a:extLst>
              <a:ext uri="{28A0092B-C50C-407E-A947-70E740481C1C}">
                <a14:useLocalDpi xmlns:a14="http://schemas.microsoft.com/office/drawing/2010/main" val="0"/>
              </a:ext>
            </a:extLst>
          </a:blip>
          <a:srcRect/>
          <a:stretch/>
        </p:blipFill>
        <p:spPr>
          <a:xfrm>
            <a:off x="913210" y="3537789"/>
            <a:ext cx="3534006" cy="2354094"/>
          </a:xfrm>
          <a:prstGeom prst="rect">
            <a:avLst/>
          </a:prstGeom>
          <a:noFill/>
          <a:ln>
            <a:solidFill>
              <a:srgbClr val="009999"/>
            </a:solidFill>
          </a:ln>
        </p:spPr>
      </p:pic>
      <p:pic>
        <p:nvPicPr>
          <p:cNvPr id="14" name="Google Shape;249;p30">
            <a:extLst>
              <a:ext uri="{FF2B5EF4-FFF2-40B4-BE49-F238E27FC236}">
                <a16:creationId xmlns:a16="http://schemas.microsoft.com/office/drawing/2014/main" id="{B1537AD9-53E9-4B75-BADC-529DC99843CB}"/>
              </a:ext>
            </a:extLst>
          </p:cNvPr>
          <p:cNvPicPr preferRelativeResize="0"/>
          <p:nvPr/>
        </p:nvPicPr>
        <p:blipFill>
          <a:blip r:embed="rId7" cstate="print">
            <a:extLst>
              <a:ext uri="{28A0092B-C50C-407E-A947-70E740481C1C}">
                <a14:useLocalDpi xmlns:a14="http://schemas.microsoft.com/office/drawing/2010/main" val="0"/>
              </a:ext>
            </a:extLst>
          </a:blip>
          <a:srcRect/>
          <a:stretch/>
        </p:blipFill>
        <p:spPr>
          <a:xfrm>
            <a:off x="5578292" y="3537789"/>
            <a:ext cx="3128386" cy="2333163"/>
          </a:xfrm>
          <a:prstGeom prst="rect">
            <a:avLst/>
          </a:prstGeom>
          <a:noFill/>
          <a:ln>
            <a:solidFill>
              <a:srgbClr val="009999"/>
            </a:solidFill>
          </a:ln>
        </p:spPr>
      </p:pic>
      <p:sp>
        <p:nvSpPr>
          <p:cNvPr id="16" name="TextBox 15">
            <a:extLst>
              <a:ext uri="{FF2B5EF4-FFF2-40B4-BE49-F238E27FC236}">
                <a16:creationId xmlns:a16="http://schemas.microsoft.com/office/drawing/2014/main" id="{CEFF7005-8E6E-460B-A511-EA0E19FB9121}"/>
              </a:ext>
            </a:extLst>
          </p:cNvPr>
          <p:cNvSpPr txBox="1"/>
          <p:nvPr/>
        </p:nvSpPr>
        <p:spPr>
          <a:xfrm>
            <a:off x="283028" y="2284145"/>
            <a:ext cx="605063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a:ea typeface="+mn-lt"/>
                <a:cs typeface="+mn-lt"/>
              </a:rPr>
              <a:t>K</a:t>
            </a:r>
            <a:r>
              <a:rPr lang="en" dirty="0">
                <a:ea typeface="+mn-lt"/>
                <a:cs typeface="+mn-lt"/>
              </a:rPr>
              <a:t>nown as “the people of the falling star."</a:t>
            </a:r>
            <a:endParaRPr lang="en-US" dirty="0">
              <a:ea typeface="+mn-lt"/>
              <a:cs typeface="+mn-lt"/>
            </a:endParaRPr>
          </a:p>
          <a:p>
            <a:pPr marL="285750" indent="-285750">
              <a:buFont typeface="Arial,Sans-Serif"/>
              <a:buChar char="•"/>
            </a:pPr>
            <a:endParaRPr lang="en" dirty="0">
              <a:ea typeface="+mn-lt"/>
              <a:cs typeface="+mn-lt"/>
            </a:endParaRPr>
          </a:p>
          <a:p>
            <a:pPr marL="285750" indent="-285750">
              <a:buFont typeface="Arial,Sans-Serif"/>
              <a:buChar char="•"/>
            </a:pPr>
            <a:r>
              <a:rPr lang="en" dirty="0">
                <a:ea typeface="+mn-lt"/>
                <a:cs typeface="+mn-lt"/>
              </a:rPr>
              <a:t>After wars and relocation, sought refuge </a:t>
            </a:r>
            <a:r>
              <a:rPr lang="en-US" dirty="0">
                <a:ea typeface="+mn-lt"/>
                <a:cs typeface="+mn-lt"/>
              </a:rPr>
              <a:t>in </a:t>
            </a:r>
            <a:r>
              <a:rPr lang="en" dirty="0">
                <a:ea typeface="+mn-lt"/>
                <a:cs typeface="+mn-lt"/>
              </a:rPr>
              <a:t>swamplands in southeastern </a:t>
            </a:r>
            <a:r>
              <a:rPr lang="en-US" dirty="0">
                <a:ea typeface="+mn-lt"/>
                <a:cs typeface="+mn-lt"/>
              </a:rPr>
              <a:t>North Carolina</a:t>
            </a:r>
          </a:p>
          <a:p>
            <a:pPr algn="l"/>
            <a:endParaRPr lang="en-US" dirty="0">
              <a:cs typeface="Calibri"/>
            </a:endParaRPr>
          </a:p>
        </p:txBody>
      </p:sp>
      <p:sp>
        <p:nvSpPr>
          <p:cNvPr id="11" name="TextBox 10">
            <a:extLst>
              <a:ext uri="{FF2B5EF4-FFF2-40B4-BE49-F238E27FC236}">
                <a16:creationId xmlns:a16="http://schemas.microsoft.com/office/drawing/2014/main" id="{1AE1BB11-4976-BBE9-2E93-C005EA023A7E}"/>
              </a:ext>
            </a:extLst>
          </p:cNvPr>
          <p:cNvSpPr txBox="1"/>
          <p:nvPr/>
        </p:nvSpPr>
        <p:spPr>
          <a:xfrm>
            <a:off x="5578291" y="5608753"/>
            <a:ext cx="1205948" cy="246221"/>
          </a:xfrm>
          <a:prstGeom prst="rect">
            <a:avLst/>
          </a:prstGeom>
          <a:noFill/>
        </p:spPr>
        <p:txBody>
          <a:bodyPr wrap="square" rtlCol="0">
            <a:spAutoFit/>
          </a:bodyPr>
          <a:lstStyle/>
          <a:p>
            <a:r>
              <a:rPr lang="en-US" sz="1000" b="1" dirty="0"/>
              <a:t>Figure 37.</a:t>
            </a:r>
          </a:p>
        </p:txBody>
      </p:sp>
      <p:sp>
        <p:nvSpPr>
          <p:cNvPr id="15" name="TextBox 14">
            <a:extLst>
              <a:ext uri="{FF2B5EF4-FFF2-40B4-BE49-F238E27FC236}">
                <a16:creationId xmlns:a16="http://schemas.microsoft.com/office/drawing/2014/main" id="{DAA858A4-45FC-C9D3-BD03-724766A1C638}"/>
              </a:ext>
            </a:extLst>
          </p:cNvPr>
          <p:cNvSpPr txBox="1"/>
          <p:nvPr/>
        </p:nvSpPr>
        <p:spPr>
          <a:xfrm>
            <a:off x="913210" y="5654504"/>
            <a:ext cx="1205948" cy="246221"/>
          </a:xfrm>
          <a:prstGeom prst="rect">
            <a:avLst/>
          </a:prstGeom>
          <a:noFill/>
        </p:spPr>
        <p:txBody>
          <a:bodyPr wrap="square" rtlCol="0">
            <a:spAutoFit/>
          </a:bodyPr>
          <a:lstStyle/>
          <a:p>
            <a:r>
              <a:rPr lang="en-US" sz="1000" b="1" dirty="0"/>
              <a:t>Figure 36.</a:t>
            </a:r>
          </a:p>
        </p:txBody>
      </p:sp>
    </p:spTree>
    <p:extLst>
      <p:ext uri="{BB962C8B-B14F-4D97-AF65-F5344CB8AC3E}">
        <p14:creationId xmlns:p14="http://schemas.microsoft.com/office/powerpoint/2010/main" val="4256091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pic>
        <p:nvPicPr>
          <p:cNvPr id="4" name="Picture 4">
            <a:extLst>
              <a:ext uri="{FF2B5EF4-FFF2-40B4-BE49-F238E27FC236}">
                <a16:creationId xmlns:a16="http://schemas.microsoft.com/office/drawing/2014/main" id="{FC136279-1C2D-425A-B0DC-81F1D4F954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134"/>
          <a:stretch/>
        </p:blipFill>
        <p:spPr>
          <a:xfrm>
            <a:off x="6929194" y="3479888"/>
            <a:ext cx="1865820" cy="2396209"/>
          </a:xfrm>
          <a:prstGeom prst="rect">
            <a:avLst/>
          </a:prstGeom>
          <a:ln>
            <a:solidFill>
              <a:srgbClr val="009999"/>
            </a:solidFill>
          </a:ln>
        </p:spPr>
      </p:pic>
      <p:pic>
        <p:nvPicPr>
          <p:cNvPr id="5" name="Picture 6">
            <a:extLst>
              <a:ext uri="{FF2B5EF4-FFF2-40B4-BE49-F238E27FC236}">
                <a16:creationId xmlns:a16="http://schemas.microsoft.com/office/drawing/2014/main" id="{DCD2D857-128E-4AF5-A408-13D7A0CAF272}"/>
              </a:ext>
            </a:extLst>
          </p:cNvPr>
          <p:cNvPicPr>
            <a:picLocks noChangeAspect="1"/>
          </p:cNvPicPr>
          <p:nvPr/>
        </p:nvPicPr>
        <p:blipFill rotWithShape="1">
          <a:blip r:embed="rId6"/>
          <a:srcRect l="3338" t="3201" r="2684" b="2812"/>
          <a:stretch/>
        </p:blipFill>
        <p:spPr>
          <a:xfrm>
            <a:off x="2374459" y="1895006"/>
            <a:ext cx="4147027" cy="3048000"/>
          </a:xfrm>
          <a:prstGeom prst="rect">
            <a:avLst/>
          </a:prstGeom>
          <a:ln>
            <a:solidFill>
              <a:srgbClr val="009999"/>
            </a:solidFill>
          </a:ln>
        </p:spPr>
      </p:pic>
      <p:pic>
        <p:nvPicPr>
          <p:cNvPr id="7" name="Picture 7">
            <a:extLst>
              <a:ext uri="{FF2B5EF4-FFF2-40B4-BE49-F238E27FC236}">
                <a16:creationId xmlns:a16="http://schemas.microsoft.com/office/drawing/2014/main" id="{143601F4-81DC-4F28-9E1C-D05FE7DDD94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2296" y="3019016"/>
            <a:ext cx="1966848" cy="2610860"/>
          </a:xfrm>
          <a:prstGeom prst="rect">
            <a:avLst/>
          </a:prstGeom>
          <a:ln>
            <a:solidFill>
              <a:srgbClr val="009999"/>
            </a:solidFill>
          </a:ln>
        </p:spPr>
      </p:pic>
      <p:pic>
        <p:nvPicPr>
          <p:cNvPr id="8" name="Picture 8">
            <a:extLst>
              <a:ext uri="{FF2B5EF4-FFF2-40B4-BE49-F238E27FC236}">
                <a16:creationId xmlns:a16="http://schemas.microsoft.com/office/drawing/2014/main" id="{8B7030C1-DCC9-4A56-A98C-7BC5005F1E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59" b="56"/>
          <a:stretch/>
        </p:blipFill>
        <p:spPr>
          <a:xfrm>
            <a:off x="6706801" y="1025569"/>
            <a:ext cx="2310606" cy="2328729"/>
          </a:xfrm>
          <a:prstGeom prst="rect">
            <a:avLst/>
          </a:prstGeom>
          <a:ln>
            <a:solidFill>
              <a:srgbClr val="009999"/>
            </a:solidFill>
          </a:ln>
        </p:spPr>
      </p:pic>
      <p:pic>
        <p:nvPicPr>
          <p:cNvPr id="9" name="Picture 9">
            <a:extLst>
              <a:ext uri="{FF2B5EF4-FFF2-40B4-BE49-F238E27FC236}">
                <a16:creationId xmlns:a16="http://schemas.microsoft.com/office/drawing/2014/main" id="{BD3E2821-D74F-49FB-851F-8CED6D6E26D5}"/>
              </a:ext>
            </a:extLst>
          </p:cNvPr>
          <p:cNvPicPr>
            <a:picLocks noChangeAspect="1"/>
          </p:cNvPicPr>
          <p:nvPr/>
        </p:nvPicPr>
        <p:blipFill rotWithShape="1">
          <a:blip r:embed="rId9"/>
          <a:srcRect l="9687" r="13390" b="-429"/>
          <a:stretch/>
        </p:blipFill>
        <p:spPr>
          <a:xfrm>
            <a:off x="233296" y="1091996"/>
            <a:ext cx="1961410" cy="1691247"/>
          </a:xfrm>
          <a:prstGeom prst="rect">
            <a:avLst/>
          </a:prstGeom>
          <a:ln>
            <a:solidFill>
              <a:srgbClr val="009999"/>
            </a:solidFill>
          </a:ln>
        </p:spPr>
      </p:pic>
      <p:sp>
        <p:nvSpPr>
          <p:cNvPr id="10" name="TextBox 9">
            <a:extLst>
              <a:ext uri="{FF2B5EF4-FFF2-40B4-BE49-F238E27FC236}">
                <a16:creationId xmlns:a16="http://schemas.microsoft.com/office/drawing/2014/main" id="{48E35A17-2EE5-B3EA-84AF-3F0424C17E9F}"/>
              </a:ext>
            </a:extLst>
          </p:cNvPr>
          <p:cNvSpPr txBox="1"/>
          <p:nvPr/>
        </p:nvSpPr>
        <p:spPr>
          <a:xfrm>
            <a:off x="225077" y="2545744"/>
            <a:ext cx="1205948" cy="246221"/>
          </a:xfrm>
          <a:prstGeom prst="rect">
            <a:avLst/>
          </a:prstGeom>
          <a:noFill/>
        </p:spPr>
        <p:txBody>
          <a:bodyPr wrap="square" rtlCol="0">
            <a:spAutoFit/>
          </a:bodyPr>
          <a:lstStyle/>
          <a:p>
            <a:r>
              <a:rPr lang="en-US" sz="1000" b="1" dirty="0"/>
              <a:t>Figure 1.</a:t>
            </a:r>
          </a:p>
        </p:txBody>
      </p:sp>
      <p:sp>
        <p:nvSpPr>
          <p:cNvPr id="11" name="TextBox 10">
            <a:extLst>
              <a:ext uri="{FF2B5EF4-FFF2-40B4-BE49-F238E27FC236}">
                <a16:creationId xmlns:a16="http://schemas.microsoft.com/office/drawing/2014/main" id="{56F01B01-8020-8BF0-8791-D717F270F3AA}"/>
              </a:ext>
            </a:extLst>
          </p:cNvPr>
          <p:cNvSpPr txBox="1"/>
          <p:nvPr/>
        </p:nvSpPr>
        <p:spPr>
          <a:xfrm>
            <a:off x="222296" y="3001572"/>
            <a:ext cx="1205948" cy="246221"/>
          </a:xfrm>
          <a:prstGeom prst="rect">
            <a:avLst/>
          </a:prstGeom>
          <a:noFill/>
        </p:spPr>
        <p:txBody>
          <a:bodyPr wrap="square" rtlCol="0">
            <a:spAutoFit/>
          </a:bodyPr>
          <a:lstStyle/>
          <a:p>
            <a:r>
              <a:rPr lang="en-US" sz="1000" b="1" dirty="0"/>
              <a:t>Figure 2.</a:t>
            </a:r>
          </a:p>
        </p:txBody>
      </p:sp>
      <p:sp>
        <p:nvSpPr>
          <p:cNvPr id="12" name="TextBox 11">
            <a:extLst>
              <a:ext uri="{FF2B5EF4-FFF2-40B4-BE49-F238E27FC236}">
                <a16:creationId xmlns:a16="http://schemas.microsoft.com/office/drawing/2014/main" id="{E31BA973-5D0D-AD7A-5F45-68AE0E06F143}"/>
              </a:ext>
            </a:extLst>
          </p:cNvPr>
          <p:cNvSpPr txBox="1"/>
          <p:nvPr/>
        </p:nvSpPr>
        <p:spPr>
          <a:xfrm>
            <a:off x="6656156" y="3108077"/>
            <a:ext cx="1205948" cy="246221"/>
          </a:xfrm>
          <a:prstGeom prst="rect">
            <a:avLst/>
          </a:prstGeom>
          <a:noFill/>
        </p:spPr>
        <p:txBody>
          <a:bodyPr wrap="square" rtlCol="0">
            <a:spAutoFit/>
          </a:bodyPr>
          <a:lstStyle/>
          <a:p>
            <a:r>
              <a:rPr lang="en-US" sz="1000" b="1" dirty="0"/>
              <a:t>Figure 4.</a:t>
            </a:r>
          </a:p>
        </p:txBody>
      </p:sp>
      <p:sp>
        <p:nvSpPr>
          <p:cNvPr id="13" name="TextBox 12">
            <a:extLst>
              <a:ext uri="{FF2B5EF4-FFF2-40B4-BE49-F238E27FC236}">
                <a16:creationId xmlns:a16="http://schemas.microsoft.com/office/drawing/2014/main" id="{A1873C5E-CBCA-02B2-E4B7-834B4FE1DCB9}"/>
              </a:ext>
            </a:extLst>
          </p:cNvPr>
          <p:cNvSpPr txBox="1"/>
          <p:nvPr/>
        </p:nvSpPr>
        <p:spPr>
          <a:xfrm>
            <a:off x="2316505" y="4725719"/>
            <a:ext cx="1205948" cy="246221"/>
          </a:xfrm>
          <a:prstGeom prst="rect">
            <a:avLst/>
          </a:prstGeom>
          <a:noFill/>
        </p:spPr>
        <p:txBody>
          <a:bodyPr wrap="square" rtlCol="0">
            <a:spAutoFit/>
          </a:bodyPr>
          <a:lstStyle/>
          <a:p>
            <a:r>
              <a:rPr lang="en-US" sz="1000" b="1" dirty="0"/>
              <a:t>Figure 3.</a:t>
            </a:r>
          </a:p>
        </p:txBody>
      </p:sp>
      <p:sp>
        <p:nvSpPr>
          <p:cNvPr id="14" name="TextBox 13">
            <a:extLst>
              <a:ext uri="{FF2B5EF4-FFF2-40B4-BE49-F238E27FC236}">
                <a16:creationId xmlns:a16="http://schemas.microsoft.com/office/drawing/2014/main" id="{4F1F4A5A-4B80-4D1C-CD7D-25DEF6FAC84B}"/>
              </a:ext>
            </a:extLst>
          </p:cNvPr>
          <p:cNvSpPr txBox="1"/>
          <p:nvPr/>
        </p:nvSpPr>
        <p:spPr>
          <a:xfrm>
            <a:off x="6929194" y="5629876"/>
            <a:ext cx="1205948" cy="246221"/>
          </a:xfrm>
          <a:prstGeom prst="rect">
            <a:avLst/>
          </a:prstGeom>
          <a:noFill/>
        </p:spPr>
        <p:txBody>
          <a:bodyPr wrap="square" rtlCol="0">
            <a:spAutoFit/>
          </a:bodyPr>
          <a:lstStyle/>
          <a:p>
            <a:r>
              <a:rPr lang="en-US" sz="1000" b="1" dirty="0"/>
              <a:t>Figure 5.</a:t>
            </a:r>
          </a:p>
        </p:txBody>
      </p:sp>
    </p:spTree>
    <p:extLst>
      <p:ext uri="{BB962C8B-B14F-4D97-AF65-F5344CB8AC3E}">
        <p14:creationId xmlns:p14="http://schemas.microsoft.com/office/powerpoint/2010/main" val="126433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0" y="0"/>
            <a:ext cx="9144000" cy="788276"/>
          </a:xfrm>
          <a:prstGeom prst="rect">
            <a:avLst/>
          </a:prstGeom>
        </p:spPr>
      </p:pic>
      <p:sp>
        <p:nvSpPr>
          <p:cNvPr id="19" name="TextBox 18">
            <a:extLst>
              <a:ext uri="{FF2B5EF4-FFF2-40B4-BE49-F238E27FC236}">
                <a16:creationId xmlns:a16="http://schemas.microsoft.com/office/drawing/2014/main" id="{35729237-4D71-452D-AC1F-7C7A1461A5E7}"/>
              </a:ext>
            </a:extLst>
          </p:cNvPr>
          <p:cNvSpPr txBox="1"/>
          <p:nvPr/>
        </p:nvSpPr>
        <p:spPr>
          <a:xfrm>
            <a:off x="506186" y="1112087"/>
            <a:ext cx="378006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008080"/>
                </a:solidFill>
                <a:ea typeface="+mn-lt"/>
                <a:cs typeface="+mn-lt"/>
              </a:rPr>
              <a:t>Where to go to learn more?</a:t>
            </a:r>
            <a:endParaRPr lang="en-US" sz="4400">
              <a:cs typeface="Calibri"/>
            </a:endParaRPr>
          </a:p>
        </p:txBody>
      </p:sp>
      <p:pic>
        <p:nvPicPr>
          <p:cNvPr id="11" name="Picture 10">
            <a:extLst>
              <a:ext uri="{FF2B5EF4-FFF2-40B4-BE49-F238E27FC236}">
                <a16:creationId xmlns:a16="http://schemas.microsoft.com/office/drawing/2014/main" id="{3DE5ACA9-BC33-4C89-9A55-1F6736BB5C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1918" y="4208294"/>
            <a:ext cx="3528411" cy="2352274"/>
          </a:xfrm>
          <a:prstGeom prst="rect">
            <a:avLst/>
          </a:prstGeom>
          <a:ln>
            <a:solidFill>
              <a:srgbClr val="009999"/>
            </a:solidFill>
          </a:ln>
        </p:spPr>
      </p:pic>
      <p:pic>
        <p:nvPicPr>
          <p:cNvPr id="13" name="Picture 12">
            <a:extLst>
              <a:ext uri="{FF2B5EF4-FFF2-40B4-BE49-F238E27FC236}">
                <a16:creationId xmlns:a16="http://schemas.microsoft.com/office/drawing/2014/main" id="{6E4B32AD-D3DD-40A5-8F93-9B1DD0CD68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91941" y="923352"/>
            <a:ext cx="2691701" cy="3588936"/>
          </a:xfrm>
          <a:prstGeom prst="rect">
            <a:avLst/>
          </a:prstGeom>
          <a:ln>
            <a:solidFill>
              <a:srgbClr val="009999"/>
            </a:solidFill>
          </a:ln>
        </p:spPr>
      </p:pic>
      <p:pic>
        <p:nvPicPr>
          <p:cNvPr id="15" name="Picture 14" descr="A picture containing text, tree, sign, outdoor&#10;&#10;Description automatically generated">
            <a:extLst>
              <a:ext uri="{FF2B5EF4-FFF2-40B4-BE49-F238E27FC236}">
                <a16:creationId xmlns:a16="http://schemas.microsoft.com/office/drawing/2014/main" id="{7977A3AB-A05A-4665-BC8F-644AAF284B64}"/>
              </a:ext>
            </a:extLst>
          </p:cNvPr>
          <p:cNvPicPr>
            <a:picLocks noChangeAspect="1"/>
          </p:cNvPicPr>
          <p:nvPr/>
        </p:nvPicPr>
        <p:blipFill>
          <a:blip r:embed="rId6"/>
          <a:stretch>
            <a:fillRect/>
          </a:stretch>
        </p:blipFill>
        <p:spPr>
          <a:xfrm>
            <a:off x="3096558" y="2557340"/>
            <a:ext cx="3284046" cy="2216731"/>
          </a:xfrm>
          <a:prstGeom prst="rect">
            <a:avLst/>
          </a:prstGeom>
          <a:ln>
            <a:solidFill>
              <a:srgbClr val="009999"/>
            </a:solidFill>
          </a:ln>
        </p:spPr>
      </p:pic>
      <p:sp>
        <p:nvSpPr>
          <p:cNvPr id="12" name="TextBox 11">
            <a:extLst>
              <a:ext uri="{FF2B5EF4-FFF2-40B4-BE49-F238E27FC236}">
                <a16:creationId xmlns:a16="http://schemas.microsoft.com/office/drawing/2014/main" id="{C846ADE8-23F1-8D7C-9530-B7DD94E26BD3}"/>
              </a:ext>
            </a:extLst>
          </p:cNvPr>
          <p:cNvSpPr txBox="1"/>
          <p:nvPr/>
        </p:nvSpPr>
        <p:spPr>
          <a:xfrm>
            <a:off x="6431843" y="4320031"/>
            <a:ext cx="1205948" cy="246221"/>
          </a:xfrm>
          <a:prstGeom prst="rect">
            <a:avLst/>
          </a:prstGeom>
          <a:noFill/>
        </p:spPr>
        <p:txBody>
          <a:bodyPr wrap="square" rtlCol="0">
            <a:spAutoFit/>
          </a:bodyPr>
          <a:lstStyle/>
          <a:p>
            <a:r>
              <a:rPr lang="en-US" sz="1000" b="1" dirty="0"/>
              <a:t>Figure 40.</a:t>
            </a:r>
          </a:p>
        </p:txBody>
      </p:sp>
      <p:sp>
        <p:nvSpPr>
          <p:cNvPr id="14" name="TextBox 13">
            <a:extLst>
              <a:ext uri="{FF2B5EF4-FFF2-40B4-BE49-F238E27FC236}">
                <a16:creationId xmlns:a16="http://schemas.microsoft.com/office/drawing/2014/main" id="{8147FC79-6369-A878-8C01-14C22659D460}"/>
              </a:ext>
            </a:extLst>
          </p:cNvPr>
          <p:cNvSpPr txBox="1"/>
          <p:nvPr/>
        </p:nvSpPr>
        <p:spPr>
          <a:xfrm>
            <a:off x="3080302" y="4536389"/>
            <a:ext cx="1205948" cy="246221"/>
          </a:xfrm>
          <a:prstGeom prst="rect">
            <a:avLst/>
          </a:prstGeom>
          <a:noFill/>
        </p:spPr>
        <p:txBody>
          <a:bodyPr wrap="square" rtlCol="0">
            <a:spAutoFit/>
          </a:bodyPr>
          <a:lstStyle/>
          <a:p>
            <a:r>
              <a:rPr lang="en-US" sz="1000" b="1" dirty="0"/>
              <a:t>Figure 39.</a:t>
            </a:r>
          </a:p>
        </p:txBody>
      </p:sp>
      <p:sp>
        <p:nvSpPr>
          <p:cNvPr id="16" name="TextBox 15">
            <a:extLst>
              <a:ext uri="{FF2B5EF4-FFF2-40B4-BE49-F238E27FC236}">
                <a16:creationId xmlns:a16="http://schemas.microsoft.com/office/drawing/2014/main" id="{30C9BC07-787B-2F18-80FF-5B0104EE530A}"/>
              </a:ext>
            </a:extLst>
          </p:cNvPr>
          <p:cNvSpPr txBox="1"/>
          <p:nvPr/>
        </p:nvSpPr>
        <p:spPr>
          <a:xfrm>
            <a:off x="161918" y="6310249"/>
            <a:ext cx="1205948" cy="246221"/>
          </a:xfrm>
          <a:prstGeom prst="rect">
            <a:avLst/>
          </a:prstGeom>
          <a:noFill/>
        </p:spPr>
        <p:txBody>
          <a:bodyPr wrap="square" rtlCol="0">
            <a:spAutoFit/>
          </a:bodyPr>
          <a:lstStyle/>
          <a:p>
            <a:r>
              <a:rPr lang="en-US" sz="1000" b="1" dirty="0"/>
              <a:t>Figure 38.</a:t>
            </a:r>
          </a:p>
        </p:txBody>
      </p:sp>
      <p:pic>
        <p:nvPicPr>
          <p:cNvPr id="5" name="Picture 4" descr="A person wearing a colorful garment&#10;&#10;Description automatically generated with low confidence">
            <a:extLst>
              <a:ext uri="{FF2B5EF4-FFF2-40B4-BE49-F238E27FC236}">
                <a16:creationId xmlns:a16="http://schemas.microsoft.com/office/drawing/2014/main" id="{DD1B0A38-A0F5-F329-C07F-B1E79972E5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5719" y="4607043"/>
            <a:ext cx="2888708" cy="2120824"/>
          </a:xfrm>
          <a:prstGeom prst="rect">
            <a:avLst/>
          </a:prstGeom>
          <a:ln>
            <a:solidFill>
              <a:srgbClr val="009999"/>
            </a:solidFill>
          </a:ln>
        </p:spPr>
      </p:pic>
      <p:sp>
        <p:nvSpPr>
          <p:cNvPr id="18" name="TextBox 17">
            <a:extLst>
              <a:ext uri="{FF2B5EF4-FFF2-40B4-BE49-F238E27FC236}">
                <a16:creationId xmlns:a16="http://schemas.microsoft.com/office/drawing/2014/main" id="{B32F9387-3676-9DA5-E386-DFB22537271F}"/>
              </a:ext>
            </a:extLst>
          </p:cNvPr>
          <p:cNvSpPr txBox="1"/>
          <p:nvPr/>
        </p:nvSpPr>
        <p:spPr>
          <a:xfrm>
            <a:off x="5955719" y="6485348"/>
            <a:ext cx="1205948" cy="246221"/>
          </a:xfrm>
          <a:prstGeom prst="rect">
            <a:avLst/>
          </a:prstGeom>
          <a:noFill/>
        </p:spPr>
        <p:txBody>
          <a:bodyPr wrap="square" rtlCol="0">
            <a:spAutoFit/>
          </a:bodyPr>
          <a:lstStyle/>
          <a:p>
            <a:r>
              <a:rPr lang="en-US" sz="1000" b="1" dirty="0"/>
              <a:t>Figure 41.</a:t>
            </a:r>
          </a:p>
        </p:txBody>
      </p:sp>
    </p:spTree>
    <p:extLst>
      <p:ext uri="{BB962C8B-B14F-4D97-AF65-F5344CB8AC3E}">
        <p14:creationId xmlns:p14="http://schemas.microsoft.com/office/powerpoint/2010/main" val="1490447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BDBBC-DACF-4A7C-9F3D-B71A73FA78E5}"/>
              </a:ext>
            </a:extLst>
          </p:cNvPr>
          <p:cNvPicPr>
            <a:picLocks noChangeAspect="1"/>
          </p:cNvPicPr>
          <p:nvPr/>
        </p:nvPicPr>
        <p:blipFill rotWithShape="1">
          <a:blip r:embed="rId3"/>
          <a:srcRect l="8400" t="10356" r="12781" b="11897"/>
          <a:stretch/>
        </p:blipFill>
        <p:spPr>
          <a:xfrm>
            <a:off x="0" y="912208"/>
            <a:ext cx="9144000" cy="5073655"/>
          </a:xfrm>
          <a:prstGeom prst="rect">
            <a:avLst/>
          </a:prstGeom>
        </p:spPr>
      </p:pic>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a:solidFill>
                  <a:schemeClr val="bg1"/>
                </a:solidFill>
              </a:rPr>
              <a:t>https://ancientnc.web.unc.edu</a:t>
            </a:r>
          </a:p>
        </p:txBody>
      </p:sp>
      <p:sp>
        <p:nvSpPr>
          <p:cNvPr id="7" name="TextBox 6">
            <a:extLst>
              <a:ext uri="{FF2B5EF4-FFF2-40B4-BE49-F238E27FC236}">
                <a16:creationId xmlns:a16="http://schemas.microsoft.com/office/drawing/2014/main" id="{BDAEB6E7-3DFB-46F2-4F0C-0A57579F139E}"/>
              </a:ext>
            </a:extLst>
          </p:cNvPr>
          <p:cNvSpPr txBox="1"/>
          <p:nvPr/>
        </p:nvSpPr>
        <p:spPr>
          <a:xfrm>
            <a:off x="0" y="5451157"/>
            <a:ext cx="1205948" cy="246221"/>
          </a:xfrm>
          <a:prstGeom prst="rect">
            <a:avLst/>
          </a:prstGeom>
          <a:noFill/>
        </p:spPr>
        <p:txBody>
          <a:bodyPr wrap="square" rtlCol="0">
            <a:spAutoFit/>
          </a:bodyPr>
          <a:lstStyle/>
          <a:p>
            <a:r>
              <a:rPr lang="en-US" sz="1000" b="1" dirty="0">
                <a:solidFill>
                  <a:schemeClr val="bg1"/>
                </a:solidFill>
              </a:rPr>
              <a:t>Figure 42.</a:t>
            </a:r>
          </a:p>
        </p:txBody>
      </p:sp>
    </p:spTree>
    <p:extLst>
      <p:ext uri="{BB962C8B-B14F-4D97-AF65-F5344CB8AC3E}">
        <p14:creationId xmlns:p14="http://schemas.microsoft.com/office/powerpoint/2010/main" val="86049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4" name="TextBox 3">
            <a:extLst>
              <a:ext uri="{FF2B5EF4-FFF2-40B4-BE49-F238E27FC236}">
                <a16:creationId xmlns:a16="http://schemas.microsoft.com/office/drawing/2014/main" id="{702156E9-5C1A-4576-A8A8-1B985C1EFF4C}"/>
              </a:ext>
            </a:extLst>
          </p:cNvPr>
          <p:cNvSpPr txBox="1"/>
          <p:nvPr/>
        </p:nvSpPr>
        <p:spPr>
          <a:xfrm>
            <a:off x="0" y="5574268"/>
            <a:ext cx="3149837" cy="369332"/>
          </a:xfrm>
          <a:prstGeom prst="rect">
            <a:avLst/>
          </a:prstGeom>
          <a:noFill/>
        </p:spPr>
        <p:txBody>
          <a:bodyPr wrap="none" rtlCol="0">
            <a:spAutoFit/>
          </a:bodyPr>
          <a:lstStyle/>
          <a:p>
            <a:r>
              <a:rPr lang="en-US" dirty="0">
                <a:solidFill>
                  <a:schemeClr val="bg1"/>
                </a:solidFill>
              </a:rPr>
              <a:t>https://ancientnc.web.unc.edu</a:t>
            </a:r>
          </a:p>
        </p:txBody>
      </p:sp>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0" y="1379906"/>
            <a:ext cx="9026434" cy="4801314"/>
          </a:xfrm>
          <a:prstGeom prst="rect">
            <a:avLst/>
          </a:prstGeom>
          <a:noFill/>
        </p:spPr>
        <p:txBody>
          <a:bodyPr wrap="square" rtlCol="0">
            <a:spAutoFit/>
          </a:bodyPr>
          <a:lstStyle/>
          <a:p>
            <a:r>
              <a:rPr lang="en-US" dirty="0"/>
              <a:t>Figure 1: </a:t>
            </a:r>
            <a:r>
              <a:rPr lang="en-US" dirty="0">
                <a:solidFill>
                  <a:srgbClr val="30272E"/>
                </a:solidFill>
                <a:latin typeface="Inter"/>
              </a:rPr>
              <a:t>"</a:t>
            </a:r>
            <a:r>
              <a:rPr lang="en-US" dirty="0">
                <a:latin typeface="Inter"/>
                <a:hlinkClick r:id="rId5"/>
              </a:rPr>
              <a:t>Dream Catcher</a:t>
            </a:r>
            <a:r>
              <a:rPr lang="en-US" dirty="0">
                <a:solidFill>
                  <a:srgbClr val="30272E"/>
                </a:solidFill>
                <a:latin typeface="Inter"/>
              </a:rPr>
              <a:t>" by </a:t>
            </a:r>
            <a:r>
              <a:rPr lang="en-US" dirty="0">
                <a:latin typeface="Inter"/>
                <a:hlinkClick r:id="rId6"/>
              </a:rPr>
              <a:t>AyelVee</a:t>
            </a:r>
            <a:r>
              <a:rPr lang="en-US" dirty="0">
                <a:solidFill>
                  <a:srgbClr val="30272E"/>
                </a:solidFill>
                <a:latin typeface="Inter"/>
              </a:rPr>
              <a:t> is licensed under </a:t>
            </a:r>
            <a:r>
              <a:rPr lang="en-US" dirty="0">
                <a:latin typeface="Inter"/>
                <a:hlinkClick r:id="rId7"/>
              </a:rPr>
              <a:t>CC BY-NC 2.0</a:t>
            </a:r>
            <a:r>
              <a:rPr lang="en-US" dirty="0">
                <a:latin typeface="Inter"/>
              </a:rPr>
              <a:t>.</a:t>
            </a:r>
          </a:p>
          <a:p>
            <a:r>
              <a:rPr lang="en-US" dirty="0"/>
              <a:t>Figure 2: https://</a:t>
            </a:r>
            <a:r>
              <a:rPr lang="en-US" dirty="0" err="1"/>
              <a:t>commons.wikimedia.org</a:t>
            </a:r>
            <a:r>
              <a:rPr lang="en-US" dirty="0"/>
              <a:t>/wiki/File:Three_Sisters_4.jpg  by </a:t>
            </a:r>
            <a:r>
              <a:rPr lang="en-US" dirty="0" err="1"/>
              <a:t>Garlan</a:t>
            </a:r>
            <a:r>
              <a:rPr lang="en-US" dirty="0"/>
              <a:t> Miles. This file is licensed under the </a:t>
            </a:r>
            <a:r>
              <a:rPr lang="en-US" dirty="0">
                <a:hlinkClick r:id="rId8" tooltip="w:en:Creative Commons"/>
              </a:rPr>
              <a:t>Creative Commons</a:t>
            </a:r>
            <a:r>
              <a:rPr lang="en-US" dirty="0"/>
              <a:t> </a:t>
            </a:r>
            <a:r>
              <a:rPr lang="en-US" dirty="0">
                <a:hlinkClick r:id="rId9"/>
              </a:rPr>
              <a:t>Attribution-Share Alike 4.0 International</a:t>
            </a:r>
            <a:r>
              <a:rPr lang="en-US" dirty="0"/>
              <a:t> license.</a:t>
            </a:r>
          </a:p>
          <a:p>
            <a:r>
              <a:rPr lang="en-US" dirty="0"/>
              <a:t>Figure 3: </a:t>
            </a:r>
            <a:r>
              <a:rPr lang="en-US" dirty="0">
                <a:hlinkClick r:id="rId10"/>
              </a:rPr>
              <a:t>https://commons.wikimedia.org/wiki/File:The_First_Thanksgiving_Jean_Louis_Gerome_Ferris.png</a:t>
            </a:r>
            <a:r>
              <a:rPr lang="en-US" dirty="0"/>
              <a:t> by Jean Leon Gerome Ferris. This work is in the </a:t>
            </a:r>
            <a:r>
              <a:rPr lang="en-US" dirty="0">
                <a:hlinkClick r:id="rId11" tooltip="en:public domain"/>
              </a:rPr>
              <a:t>public domain</a:t>
            </a:r>
            <a:r>
              <a:rPr lang="en-US" dirty="0"/>
              <a:t> in its country of origin and other countries and areas where the </a:t>
            </a:r>
            <a:r>
              <a:rPr lang="en-US" dirty="0">
                <a:hlinkClick r:id="rId12" tooltip="w:List of countries' copyright lengths">
                  <a:extLst>
                    <a:ext uri="{A12FA001-AC4F-418D-AE19-62706E023703}">
                      <ahyp:hlinkClr xmlns:ahyp="http://schemas.microsoft.com/office/drawing/2018/hyperlinkcolor" xmlns="" val="tx"/>
                    </a:ext>
                  </a:extLst>
                </a:hlinkClick>
              </a:rPr>
              <a:t>copyright term</a:t>
            </a:r>
            <a:r>
              <a:rPr lang="en-US" dirty="0"/>
              <a:t> is the author's life plus 70 years or fewer. Figure 4: </a:t>
            </a:r>
            <a:r>
              <a:rPr lang="en-US" dirty="0">
                <a:solidFill>
                  <a:srgbClr val="0563C1"/>
                </a:solidFill>
                <a:hlinkClick r:id="rId13">
                  <a:extLst>
                    <a:ext uri="{A12FA001-AC4F-418D-AE19-62706E023703}">
                      <ahyp:hlinkClr xmlns:ahyp="http://schemas.microsoft.com/office/drawing/2018/hyperlinkcolor" xmlns="" val="tx"/>
                    </a:ext>
                  </a:extLst>
                </a:hlinkClick>
              </a:rPr>
              <a:t>https://pixabay.com/photos/first-nation-headdress-feather-908604</a:t>
            </a:r>
            <a:r>
              <a:rPr lang="en-US" dirty="0">
                <a:hlinkClick r:id="rId13">
                  <a:extLst>
                    <a:ext uri="{A12FA001-AC4F-418D-AE19-62706E023703}">
                      <ahyp:hlinkClr xmlns:ahyp="http://schemas.microsoft.com/office/drawing/2018/hyperlinkcolor" xmlns="" val="tx"/>
                    </a:ext>
                  </a:extLst>
                </a:hlinkClick>
              </a:rPr>
              <a:t>/</a:t>
            </a:r>
            <a:r>
              <a:rPr lang="en-US" dirty="0"/>
              <a:t>. This image is listed as CCO Public Domain and is free for commercial use. Terms: https://</a:t>
            </a:r>
            <a:r>
              <a:rPr lang="en-US" dirty="0" err="1"/>
              <a:t>pixabay.com</a:t>
            </a:r>
            <a:r>
              <a:rPr lang="en-US" dirty="0"/>
              <a:t>/</a:t>
            </a:r>
            <a:r>
              <a:rPr lang="en-US" dirty="0" err="1"/>
              <a:t>en</a:t>
            </a:r>
            <a:r>
              <a:rPr lang="en-US" dirty="0"/>
              <a:t>/service/terms/#usage </a:t>
            </a:r>
            <a:endParaRPr lang="en-US" dirty="0">
              <a:solidFill>
                <a:srgbClr val="FF0000"/>
              </a:solidFill>
            </a:endParaRPr>
          </a:p>
          <a:p>
            <a:r>
              <a:rPr lang="en-US" dirty="0"/>
              <a:t>Figure 5: </a:t>
            </a:r>
            <a:r>
              <a:rPr lang="en-US" dirty="0">
                <a:solidFill>
                  <a:srgbClr val="0563C1"/>
                </a:solidFill>
                <a:hlinkClick r:id="rId14">
                  <a:extLst>
                    <a:ext uri="{A12FA001-AC4F-418D-AE19-62706E023703}">
                      <ahyp:hlinkClr xmlns:ahyp="http://schemas.microsoft.com/office/drawing/2018/hyperlinkcolor" xmlns="" val="tx"/>
                    </a:ext>
                  </a:extLst>
                </a:hlinkClick>
              </a:rPr>
              <a:t>https://pixabay.com/photos/indian-basket-american-2824520</a:t>
            </a:r>
            <a:r>
              <a:rPr lang="en-US" dirty="0">
                <a:hlinkClick r:id="rId14">
                  <a:extLst>
                    <a:ext uri="{A12FA001-AC4F-418D-AE19-62706E023703}">
                      <ahyp:hlinkClr xmlns:ahyp="http://schemas.microsoft.com/office/drawing/2018/hyperlinkcolor" xmlns="" val="tx"/>
                    </a:ext>
                  </a:extLst>
                </a:hlinkClick>
              </a:rPr>
              <a:t>/</a:t>
            </a:r>
            <a:r>
              <a:rPr lang="en-US" dirty="0"/>
              <a:t>. This image is listed as CCO Public Domain and is free for commercial use. Terms: https://</a:t>
            </a:r>
            <a:r>
              <a:rPr lang="en-US" dirty="0" err="1"/>
              <a:t>pixabay.com</a:t>
            </a:r>
            <a:r>
              <a:rPr lang="en-US" dirty="0"/>
              <a:t>/</a:t>
            </a:r>
            <a:r>
              <a:rPr lang="en-US" dirty="0" err="1"/>
              <a:t>en</a:t>
            </a:r>
            <a:r>
              <a:rPr lang="en-US" dirty="0"/>
              <a:t>/service/terms/#usage.</a:t>
            </a:r>
            <a:endParaRPr lang="en-US" dirty="0">
              <a:solidFill>
                <a:srgbClr val="FF0000"/>
              </a:solidFill>
            </a:endParaRPr>
          </a:p>
          <a:p>
            <a:r>
              <a:rPr lang="en-US" dirty="0"/>
              <a:t>Figure 6: “</a:t>
            </a:r>
            <a:r>
              <a:rPr lang="en-US" dirty="0">
                <a:hlinkClick r:id="rId15"/>
              </a:rPr>
              <a:t>Protest against Washington football team name</a:t>
            </a:r>
            <a:r>
              <a:rPr lang="en-US" dirty="0"/>
              <a:t>” by Fibonacci Blue is marked by </a:t>
            </a:r>
            <a:r>
              <a:rPr lang="en-US" dirty="0">
                <a:hlinkClick r:id="rId16"/>
              </a:rPr>
              <a:t>CC BY 2.0</a:t>
            </a:r>
            <a:r>
              <a:rPr lang="en-US" dirty="0"/>
              <a:t>.</a:t>
            </a:r>
          </a:p>
          <a:p>
            <a:r>
              <a:rPr lang="en-US" dirty="0"/>
              <a:t>Figure 7:  “</a:t>
            </a:r>
            <a:r>
              <a:rPr lang="en-US" dirty="0">
                <a:hlinkClick r:id="rId17"/>
              </a:rPr>
              <a:t>March to the stadium to protest against the Washington football team name</a:t>
            </a:r>
            <a:r>
              <a:rPr lang="en-US" dirty="0"/>
              <a:t>” by Fibonacci Blue is marked by </a:t>
            </a:r>
            <a:r>
              <a:rPr lang="en-US" dirty="0">
                <a:hlinkClick r:id="rId16"/>
              </a:rPr>
              <a:t>CC BY 2.0</a:t>
            </a:r>
            <a:r>
              <a:rPr lang="en-US" dirty="0"/>
              <a:t>.</a:t>
            </a:r>
            <a:endParaRPr lang="en-US" cap="all" dirty="0">
              <a:solidFill>
                <a:srgbClr val="FF0000"/>
              </a:solidFill>
            </a:endParaRPr>
          </a:p>
        </p:txBody>
      </p:sp>
    </p:spTree>
    <p:extLst>
      <p:ext uri="{BB962C8B-B14F-4D97-AF65-F5344CB8AC3E}">
        <p14:creationId xmlns:p14="http://schemas.microsoft.com/office/powerpoint/2010/main" val="3799336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1" y="1404730"/>
            <a:ext cx="9144000" cy="4948146"/>
          </a:xfrm>
          <a:prstGeom prst="rect">
            <a:avLst/>
          </a:prstGeom>
          <a:noFill/>
        </p:spPr>
        <p:txBody>
          <a:bodyPr wrap="square" rtlCol="0">
            <a:spAutoFit/>
          </a:bodyPr>
          <a:lstStyle/>
          <a:p>
            <a:r>
              <a:rPr lang="en-US" dirty="0"/>
              <a:t>Figure 8: </a:t>
            </a:r>
            <a:r>
              <a:rPr lang="en-US" dirty="0">
                <a:hlinkClick r:id="rId5"/>
              </a:rPr>
              <a:t>https://commons.wikimedia.org/wiki/File:Tommy_Orange_2018.jpg</a:t>
            </a:r>
            <a:r>
              <a:rPr lang="en-US" dirty="0"/>
              <a:t> by Larry D. Moore. This file is licensed under the </a:t>
            </a:r>
            <a:r>
              <a:rPr lang="en-US" dirty="0">
                <a:hlinkClick r:id="rId6" tooltip="w:en:Creative Commons"/>
              </a:rPr>
              <a:t>Creative Commons</a:t>
            </a:r>
            <a:r>
              <a:rPr lang="en-US" dirty="0"/>
              <a:t> </a:t>
            </a:r>
            <a:r>
              <a:rPr lang="en-US" dirty="0">
                <a:hlinkClick r:id="rId7"/>
              </a:rPr>
              <a:t>Attribution-Share Alike 4.0 International</a:t>
            </a:r>
            <a:r>
              <a:rPr lang="en-US" dirty="0"/>
              <a:t> license.</a:t>
            </a:r>
          </a:p>
          <a:p>
            <a:r>
              <a:rPr lang="en-US" dirty="0"/>
              <a:t>Figure 9: </a:t>
            </a:r>
            <a:r>
              <a:rPr lang="en-US" dirty="0">
                <a:hlinkClick r:id="rId8"/>
              </a:rPr>
              <a:t>https://commons.wikimedia.org/wiki/File:20190606SM155-Edit_(48092158562).jpg</a:t>
            </a:r>
            <a:r>
              <a:rPr lang="en-US" dirty="0"/>
              <a:t> by Library of Congress Life. This file is made available under the </a:t>
            </a:r>
            <a:r>
              <a:rPr lang="en-US" dirty="0">
                <a:hlinkClick r:id="rId6" tooltip="w:en:Creative Commons"/>
              </a:rPr>
              <a:t>Creative Commons</a:t>
            </a:r>
            <a:r>
              <a:rPr lang="en-US" dirty="0"/>
              <a:t> </a:t>
            </a:r>
            <a:r>
              <a:rPr lang="en-US" dirty="0">
                <a:hlinkClick r:id="rId9"/>
              </a:rPr>
              <a:t>CC0 1.0 Universal Public Domain Dedication</a:t>
            </a:r>
            <a:r>
              <a:rPr lang="en-US" dirty="0"/>
              <a:t>.</a:t>
            </a:r>
          </a:p>
          <a:p>
            <a:r>
              <a:rPr lang="en-US" dirty="0"/>
              <a:t>Figure 10: “</a:t>
            </a:r>
            <a:r>
              <a:rPr lang="en-US" dirty="0">
                <a:hlinkClick r:id="rId10"/>
              </a:rPr>
              <a:t>Museum London- Kent Monkman</a:t>
            </a:r>
            <a:r>
              <a:rPr lang="en-US" dirty="0"/>
              <a:t>” by Appaloosa is licensed by </a:t>
            </a:r>
            <a:r>
              <a:rPr lang="en-US" dirty="0">
                <a:hlinkClick r:id="rId11"/>
              </a:rPr>
              <a:t>CC BY-NC-ND 2.0</a:t>
            </a:r>
            <a:r>
              <a:rPr lang="en-US" dirty="0"/>
              <a:t>.</a:t>
            </a:r>
          </a:p>
          <a:p>
            <a:r>
              <a:rPr lang="en-US" dirty="0"/>
              <a:t>Figure 11: </a:t>
            </a:r>
            <a:r>
              <a:rPr lang="en-US" dirty="0">
                <a:hlinkClick r:id="rId12"/>
              </a:rPr>
              <a:t>https://commons.wikimedia.org/wiki/File:Zahn_McClarnon_2016.png</a:t>
            </a:r>
            <a:r>
              <a:rPr lang="en-US" dirty="0"/>
              <a:t> by </a:t>
            </a:r>
            <a:r>
              <a:rPr lang="en-US" dirty="0" err="1"/>
              <a:t>thepaparazzigamer</a:t>
            </a:r>
            <a:r>
              <a:rPr lang="en-US" dirty="0"/>
              <a:t>. This file is licensed under the </a:t>
            </a:r>
            <a:r>
              <a:rPr lang="en-US" dirty="0">
                <a:hlinkClick r:id="rId6" tooltip="w:en:Creative Commons"/>
              </a:rPr>
              <a:t>Creative Commons</a:t>
            </a:r>
            <a:r>
              <a:rPr lang="en-US" dirty="0"/>
              <a:t> </a:t>
            </a:r>
            <a:r>
              <a:rPr lang="en-US" dirty="0">
                <a:hlinkClick r:id="rId13"/>
              </a:rPr>
              <a:t>Attribution 3.0 Unported</a:t>
            </a:r>
            <a:r>
              <a:rPr lang="en-US" dirty="0"/>
              <a:t> license.</a:t>
            </a:r>
          </a:p>
          <a:p>
            <a:r>
              <a:rPr lang="en-US" dirty="0"/>
              <a:t>Figure 12: </a:t>
            </a:r>
            <a:r>
              <a:rPr lang="en-US" dirty="0">
                <a:hlinkClick r:id="rId14"/>
              </a:rPr>
              <a:t>https://commons.wikimedia.org/wiki/File:Jim_Pepper_-_Portrait_by_Gert_Chesi.jpg</a:t>
            </a:r>
            <a:r>
              <a:rPr lang="en-US" dirty="0"/>
              <a:t> by Gert </a:t>
            </a:r>
            <a:r>
              <a:rPr lang="en-US" dirty="0" err="1"/>
              <a:t>Chesi</a:t>
            </a:r>
            <a:r>
              <a:rPr lang="en-US" dirty="0"/>
              <a:t>. This file is licensed under the </a:t>
            </a:r>
            <a:r>
              <a:rPr lang="en-US" dirty="0">
                <a:hlinkClick r:id="rId6" tooltip="w:en:Creative Commons"/>
              </a:rPr>
              <a:t>Creative Commons</a:t>
            </a:r>
            <a:r>
              <a:rPr lang="en-US" dirty="0"/>
              <a:t> </a:t>
            </a:r>
            <a:r>
              <a:rPr lang="en-US" dirty="0">
                <a:hlinkClick r:id="rId7"/>
              </a:rPr>
              <a:t>Attribution-Share Alike 4.0 International</a:t>
            </a:r>
            <a:r>
              <a:rPr lang="en-US" dirty="0"/>
              <a:t> license.</a:t>
            </a:r>
          </a:p>
          <a:p>
            <a:r>
              <a:rPr lang="en-US" dirty="0"/>
              <a:t>Figure 13: https://</a:t>
            </a:r>
            <a:r>
              <a:rPr lang="en-US" dirty="0" err="1"/>
              <a:t>commons.wikimedia.org</a:t>
            </a:r>
            <a:r>
              <a:rPr lang="en-US" dirty="0"/>
              <a:t>/wiki/File:Amber_Midthunder_-_2019_(46801505974)_(cropped).jpg by Gage Skidmore. This file is licensed under the </a:t>
            </a:r>
            <a:r>
              <a:rPr lang="en-US" dirty="0">
                <a:hlinkClick r:id="rId6" tooltip="w:en:Creative Commons"/>
              </a:rPr>
              <a:t>Creative Commons</a:t>
            </a:r>
            <a:r>
              <a:rPr lang="en-US" dirty="0"/>
              <a:t> </a:t>
            </a:r>
            <a:r>
              <a:rPr lang="en-US" dirty="0">
                <a:hlinkClick r:id="rId15"/>
              </a:rPr>
              <a:t>Attribution-Share Alike 2.0 Generic</a:t>
            </a:r>
            <a:r>
              <a:rPr lang="en-US" dirty="0"/>
              <a:t> license.</a:t>
            </a:r>
          </a:p>
          <a:p>
            <a:endParaRPr lang="en-US" dirty="0"/>
          </a:p>
        </p:txBody>
      </p:sp>
    </p:spTree>
    <p:extLst>
      <p:ext uri="{BB962C8B-B14F-4D97-AF65-F5344CB8AC3E}">
        <p14:creationId xmlns:p14="http://schemas.microsoft.com/office/powerpoint/2010/main" val="2077928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143691" y="1551562"/>
            <a:ext cx="9000309" cy="3693319"/>
          </a:xfrm>
          <a:prstGeom prst="rect">
            <a:avLst/>
          </a:prstGeom>
          <a:noFill/>
        </p:spPr>
        <p:txBody>
          <a:bodyPr wrap="square" rtlCol="0">
            <a:spAutoFit/>
          </a:bodyPr>
          <a:lstStyle/>
          <a:p>
            <a:r>
              <a:rPr lang="en-US" dirty="0"/>
              <a:t>Figure 14: "</a:t>
            </a:r>
            <a:r>
              <a:rPr lang="en-US" dirty="0">
                <a:hlinkClick r:id="rId5"/>
              </a:rPr>
              <a:t>Braiding Sweetgrass: Indigenous Wisdom, Scientific Knowledge, and the Teachings of Plants</a:t>
            </a:r>
            <a:r>
              <a:rPr lang="en-US" dirty="0"/>
              <a:t>" by </a:t>
            </a:r>
            <a:r>
              <a:rPr lang="en-US" dirty="0">
                <a:hlinkClick r:id="rId6"/>
              </a:rPr>
              <a:t>Vernon Barford School Library</a:t>
            </a:r>
            <a:r>
              <a:rPr lang="en-US" dirty="0"/>
              <a:t> is licensed under </a:t>
            </a:r>
            <a:r>
              <a:rPr lang="en-US" dirty="0">
                <a:hlinkClick r:id="rId7"/>
              </a:rPr>
              <a:t>CC BY-NC-ND 2.0</a:t>
            </a:r>
            <a:r>
              <a:rPr lang="en-US" dirty="0"/>
              <a:t>.</a:t>
            </a:r>
          </a:p>
          <a:p>
            <a:r>
              <a:rPr lang="en-US" dirty="0"/>
              <a:t>Figure 15: </a:t>
            </a:r>
            <a:r>
              <a:rPr lang="en-US" dirty="0">
                <a:hlinkClick r:id="rId8"/>
              </a:rPr>
              <a:t>https://commons.wikimedia.org/wiki/File:BegayFred.jpg</a:t>
            </a:r>
            <a:r>
              <a:rPr lang="en-US" dirty="0"/>
              <a:t> by LeRoy N. Sanchez, Los Alamos National Laboratory. This work is in the </a:t>
            </a:r>
            <a:r>
              <a:rPr lang="en-US" dirty="0">
                <a:hlinkClick r:id="rId9" tooltip="w:en:Public domain"/>
              </a:rPr>
              <a:t>public domain</a:t>
            </a:r>
            <a:r>
              <a:rPr lang="en-US" dirty="0"/>
              <a:t> in the United States because it is a </a:t>
            </a:r>
            <a:r>
              <a:rPr lang="en-US" dirty="0">
                <a:hlinkClick r:id="rId10" tooltip="w:en:Copyright status of work by the U.S. government"/>
              </a:rPr>
              <a:t>work prepared by an officer or employee of the United States Government as part of that person’s official duties</a:t>
            </a:r>
            <a:r>
              <a:rPr lang="en-US" dirty="0"/>
              <a:t> under the terms of </a:t>
            </a:r>
            <a:r>
              <a:rPr lang="en-US" i="1" dirty="0">
                <a:hlinkClick r:id="rId11" tooltip="s:en:United States Code/Title 17/Chapter 1/Sections 105 and 106"/>
              </a:rPr>
              <a:t>Title 17, Chapter 1, Section 105</a:t>
            </a:r>
            <a:r>
              <a:rPr lang="en-US" i="1" dirty="0"/>
              <a:t> of the </a:t>
            </a:r>
            <a:r>
              <a:rPr lang="en-US" i="1" dirty="0">
                <a:hlinkClick r:id="rId12" tooltip="w:United States Code"/>
              </a:rPr>
              <a:t>US Code</a:t>
            </a:r>
            <a:r>
              <a:rPr lang="en-US" dirty="0"/>
              <a:t>.</a:t>
            </a:r>
            <a:endParaRPr lang="en-US" dirty="0">
              <a:hlinkClick r:id="rId13"/>
            </a:endParaRPr>
          </a:p>
          <a:p>
            <a:r>
              <a:rPr lang="en-US" dirty="0"/>
              <a:t>Figure 16: </a:t>
            </a:r>
            <a:r>
              <a:rPr lang="en-US" dirty="0">
                <a:hlinkClick r:id="rId14"/>
              </a:rPr>
              <a:t>https://commons.wikimedia.org/wiki/File:Herrington.jpg</a:t>
            </a:r>
            <a:r>
              <a:rPr lang="en-US" dirty="0"/>
              <a:t> by NASA. </a:t>
            </a:r>
            <a:r>
              <a:rPr lang="en-US" i="1" dirty="0"/>
              <a:t>This file is in the </a:t>
            </a:r>
            <a:r>
              <a:rPr lang="en-US" b="1" i="1" dirty="0">
                <a:hlinkClick r:id="rId15" tooltip="w:public domain"/>
              </a:rPr>
              <a:t>public domain</a:t>
            </a:r>
            <a:r>
              <a:rPr lang="en-US" i="1" dirty="0"/>
              <a:t> in the United States because it was solely created by </a:t>
            </a:r>
            <a:r>
              <a:rPr lang="en-US" i="1" dirty="0">
                <a:hlinkClick r:id="rId16" tooltip="w:NASA"/>
              </a:rPr>
              <a:t>NASA</a:t>
            </a:r>
            <a:r>
              <a:rPr lang="en-US" i="1" dirty="0"/>
              <a:t>. </a:t>
            </a:r>
          </a:p>
          <a:p>
            <a:r>
              <a:rPr lang="en-US" dirty="0"/>
              <a:t>Figure 17: </a:t>
            </a:r>
            <a:r>
              <a:rPr lang="en-US" dirty="0">
                <a:hlinkClick r:id="rId17"/>
              </a:rPr>
              <a:t>https://commons.wikimedia.org/wiki/File:Sharice_Davids.jpg</a:t>
            </a:r>
            <a:r>
              <a:rPr lang="en-US" dirty="0"/>
              <a:t> by Kristie Boyd, U.S. House Office of Photography. This work is in the </a:t>
            </a:r>
            <a:r>
              <a:rPr lang="en-US" dirty="0">
                <a:hlinkClick r:id="rId9" tooltip="w:en:Public domain"/>
              </a:rPr>
              <a:t>public domain</a:t>
            </a:r>
            <a:r>
              <a:rPr lang="en-US" dirty="0"/>
              <a:t> in the United States because it is a </a:t>
            </a:r>
            <a:r>
              <a:rPr lang="en-US" dirty="0">
                <a:hlinkClick r:id="rId10" tooltip="w:en:Copyright status of work by the U.S. government"/>
              </a:rPr>
              <a:t>work prepared by an officer or employee of the United States Government as part of that person’s official duties</a:t>
            </a:r>
            <a:r>
              <a:rPr lang="en-US" dirty="0"/>
              <a:t> under the terms of </a:t>
            </a:r>
            <a:r>
              <a:rPr lang="en-US" i="1" dirty="0">
                <a:hlinkClick r:id="rId11" tooltip="s:en:United States Code/Title 17/Chapter 1/Sections 105 and 106"/>
              </a:rPr>
              <a:t>Title 17, Chapter 1, Section 105</a:t>
            </a:r>
            <a:r>
              <a:rPr lang="en-US" i="1" dirty="0"/>
              <a:t> of the </a:t>
            </a:r>
            <a:r>
              <a:rPr lang="en-US" i="1" dirty="0">
                <a:hlinkClick r:id="rId12" tooltip="w:United States Code"/>
              </a:rPr>
              <a:t>US Code</a:t>
            </a:r>
            <a:r>
              <a:rPr lang="en-US" dirty="0"/>
              <a:t>. </a:t>
            </a:r>
          </a:p>
          <a:p>
            <a:endParaRPr lang="en-US" dirty="0"/>
          </a:p>
        </p:txBody>
      </p:sp>
    </p:spTree>
    <p:extLst>
      <p:ext uri="{BB962C8B-B14F-4D97-AF65-F5344CB8AC3E}">
        <p14:creationId xmlns:p14="http://schemas.microsoft.com/office/powerpoint/2010/main" val="4208173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109252"/>
            <a:ext cx="9144000" cy="748747"/>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71845" y="1421341"/>
            <a:ext cx="9000309" cy="4801314"/>
          </a:xfrm>
          <a:prstGeom prst="rect">
            <a:avLst/>
          </a:prstGeom>
          <a:noFill/>
        </p:spPr>
        <p:txBody>
          <a:bodyPr wrap="square" rtlCol="0">
            <a:spAutoFit/>
          </a:bodyPr>
          <a:lstStyle/>
          <a:p>
            <a:r>
              <a:rPr lang="en-US" dirty="0"/>
              <a:t>Figure 18: https://</a:t>
            </a:r>
            <a:r>
              <a:rPr lang="en-US" dirty="0" err="1"/>
              <a:t>commons.wikimedia.org</a:t>
            </a:r>
            <a:r>
              <a:rPr lang="en-US" dirty="0"/>
              <a:t>/wiki/File:Cherokee_Nation_Vice_President_of_Government_Relations_Kimberly_Teehee,_commenting_on_her_nomination_as_a_delegate_to_the_U.S._Congress,_Tahlequah,_Oklahoma,_Aug._22,_2019.jpg  by Voice of America. This work is in the </a:t>
            </a:r>
            <a:r>
              <a:rPr lang="en-US" dirty="0">
                <a:hlinkClick r:id="rId5" tooltip="w:en:Public domain"/>
              </a:rPr>
              <a:t>public domain</a:t>
            </a:r>
            <a:r>
              <a:rPr lang="en-US" dirty="0"/>
              <a:t> in the United States because it is a </a:t>
            </a:r>
            <a:r>
              <a:rPr lang="en-US" dirty="0">
                <a:hlinkClick r:id="rId6" tooltip="w:en:Copyright status of work by the U.S. government"/>
              </a:rPr>
              <a:t>work prepared by an officer or employee of the United States Government as part of that person’s official duties</a:t>
            </a:r>
            <a:r>
              <a:rPr lang="en-US" dirty="0"/>
              <a:t> under the terms of </a:t>
            </a:r>
            <a:r>
              <a:rPr lang="en-US" i="1" dirty="0">
                <a:hlinkClick r:id="rId7" tooltip="s:en:United States Code/Title 17/Chapter 1/Sections 105 and 106"/>
              </a:rPr>
              <a:t>Title 17, Chapter 1, Section 105</a:t>
            </a:r>
            <a:r>
              <a:rPr lang="en-US" i="1" dirty="0"/>
              <a:t> of the </a:t>
            </a:r>
            <a:r>
              <a:rPr lang="en-US" i="1" dirty="0">
                <a:hlinkClick r:id="rId8" tooltip="w:United States Code"/>
              </a:rPr>
              <a:t>US Code</a:t>
            </a:r>
            <a:r>
              <a:rPr lang="en-US" dirty="0"/>
              <a:t>. </a:t>
            </a:r>
          </a:p>
          <a:p>
            <a:r>
              <a:rPr lang="en-US" dirty="0"/>
              <a:t>Figure 19: https://</a:t>
            </a:r>
            <a:r>
              <a:rPr lang="en-US" dirty="0" err="1"/>
              <a:t>commons.wikimedia.org</a:t>
            </a:r>
            <a:r>
              <a:rPr lang="en-US" dirty="0"/>
              <a:t>/wiki/File:Deb_Haaland,_official_portrait,_116th_Congress.jpg by </a:t>
            </a:r>
            <a:r>
              <a:rPr lang="en-US" dirty="0" err="1"/>
              <a:t>Franmarie</a:t>
            </a:r>
            <a:r>
              <a:rPr lang="en-US" dirty="0"/>
              <a:t> Metzler. </a:t>
            </a:r>
            <a:r>
              <a:rPr lang="en-US" i="1" dirty="0"/>
              <a:t>This </a:t>
            </a:r>
            <a:r>
              <a:rPr lang="en-US" i="1" dirty="0">
                <a:hlinkClick r:id="rId9" tooltip="United States Congress"/>
              </a:rPr>
              <a:t>United States Congress</a:t>
            </a:r>
            <a:r>
              <a:rPr lang="en-US" i="1" dirty="0"/>
              <a:t> image is in the </a:t>
            </a:r>
            <a:r>
              <a:rPr lang="en-US" i="1" dirty="0">
                <a:hlinkClick r:id="rId10" tooltip="Public domain"/>
              </a:rPr>
              <a:t>public domain</a:t>
            </a:r>
            <a:r>
              <a:rPr lang="en-US" i="1" dirty="0"/>
              <a:t>. </a:t>
            </a:r>
            <a:endParaRPr lang="en-US" dirty="0">
              <a:hlinkClick r:id="rId11"/>
            </a:endParaRPr>
          </a:p>
          <a:p>
            <a:r>
              <a:rPr lang="en-US" dirty="0"/>
              <a:t>Figure 20: https://</a:t>
            </a:r>
            <a:r>
              <a:rPr lang="en-US" dirty="0" err="1"/>
              <a:t>commons.wikimedia.org</a:t>
            </a:r>
            <a:r>
              <a:rPr lang="en-US" dirty="0"/>
              <a:t>/wiki/</a:t>
            </a:r>
            <a:r>
              <a:rPr lang="en-US" dirty="0" err="1"/>
              <a:t>File:Indigenous_Americans_by_state.svg</a:t>
            </a:r>
            <a:r>
              <a:rPr lang="en-US" dirty="0"/>
              <a:t> by </a:t>
            </a:r>
            <a:r>
              <a:rPr lang="en-US" dirty="0">
                <a:cs typeface="Calibri"/>
              </a:rPr>
              <a:t>Abbasi786786. </a:t>
            </a:r>
            <a:r>
              <a:rPr lang="en-US" dirty="0"/>
              <a:t>This file is licensed under the </a:t>
            </a:r>
            <a:r>
              <a:rPr lang="en-US" dirty="0">
                <a:hlinkClick r:id="rId12" tooltip="w:en:Creative Commons"/>
              </a:rPr>
              <a:t>Creative Commons</a:t>
            </a:r>
            <a:r>
              <a:rPr lang="en-US" dirty="0"/>
              <a:t> </a:t>
            </a:r>
            <a:r>
              <a:rPr lang="en-US" dirty="0">
                <a:hlinkClick r:id="rId13"/>
              </a:rPr>
              <a:t>Attribution-Share Alike 4.0 International</a:t>
            </a:r>
            <a:r>
              <a:rPr lang="en-US" dirty="0"/>
              <a:t> license.</a:t>
            </a:r>
          </a:p>
          <a:p>
            <a:r>
              <a:rPr lang="en-US" dirty="0"/>
              <a:t>Figure 21: https://</a:t>
            </a:r>
            <a:r>
              <a:rPr lang="en-US" dirty="0" err="1"/>
              <a:t>commons.wikimedia.org</a:t>
            </a:r>
            <a:r>
              <a:rPr lang="en-US" dirty="0"/>
              <a:t>/wiki/File:Cherokee_Indian_Reservation_sign,_</a:t>
            </a:r>
            <a:r>
              <a:rPr lang="en-US" dirty="0" err="1"/>
              <a:t>NC.jpg</a:t>
            </a:r>
            <a:r>
              <a:rPr lang="en-US" dirty="0"/>
              <a:t>  by </a:t>
            </a:r>
            <a:r>
              <a:rPr lang="en-US" dirty="0" err="1"/>
              <a:t>Sogospelman</a:t>
            </a:r>
            <a:r>
              <a:rPr lang="en-US" dirty="0"/>
              <a:t>. This work has been released into the </a:t>
            </a:r>
            <a:r>
              <a:rPr lang="en-US" dirty="0">
                <a:hlinkClick r:id="rId14" tooltip="w:en:public domain"/>
              </a:rPr>
              <a:t>public domain</a:t>
            </a:r>
            <a:r>
              <a:rPr lang="en-US" dirty="0"/>
              <a:t> by its author, </a:t>
            </a:r>
            <a:r>
              <a:rPr lang="en-US" dirty="0">
                <a:hlinkClick r:id="rId15" tooltip="wikipedia:User:Sogospelman"/>
              </a:rPr>
              <a:t>Sogospelman</a:t>
            </a:r>
            <a:r>
              <a:rPr lang="en-US" dirty="0"/>
              <a:t> at </a:t>
            </a:r>
            <a:r>
              <a:rPr lang="en-US" dirty="0">
                <a:hlinkClick r:id="rId16" tooltip="wikipedia:"/>
              </a:rPr>
              <a:t>English Wikipedia</a:t>
            </a:r>
            <a:r>
              <a:rPr lang="en-US" dirty="0"/>
              <a:t>. </a:t>
            </a:r>
          </a:p>
        </p:txBody>
      </p:sp>
    </p:spTree>
    <p:extLst>
      <p:ext uri="{BB962C8B-B14F-4D97-AF65-F5344CB8AC3E}">
        <p14:creationId xmlns:p14="http://schemas.microsoft.com/office/powerpoint/2010/main" val="189671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6" y="842353"/>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71845" y="1355081"/>
            <a:ext cx="9000309" cy="4801314"/>
          </a:xfrm>
          <a:prstGeom prst="rect">
            <a:avLst/>
          </a:prstGeom>
          <a:noFill/>
        </p:spPr>
        <p:txBody>
          <a:bodyPr wrap="square" rtlCol="0">
            <a:spAutoFit/>
          </a:bodyPr>
          <a:lstStyle/>
          <a:p>
            <a:r>
              <a:rPr lang="en-US" dirty="0"/>
              <a:t>Figure 22: </a:t>
            </a:r>
            <a:r>
              <a:rPr lang="en-US" u="sng" dirty="0">
                <a:hlinkClick r:id="rId5"/>
              </a:rPr>
              <a:t>https://mapsmith.net/work/a-modern-map-of-native-american-lands/</a:t>
            </a:r>
            <a:r>
              <a:rPr lang="en-US" u="sng" dirty="0"/>
              <a:t>. A</a:t>
            </a:r>
            <a:r>
              <a:rPr lang="en-US" dirty="0"/>
              <a:t>uthor provided free download to any and all and “hassle-free”.</a:t>
            </a:r>
          </a:p>
          <a:p>
            <a:r>
              <a:rPr lang="en-US" dirty="0"/>
              <a:t>Figure 23: </a:t>
            </a:r>
            <a:r>
              <a:rPr lang="en-US" dirty="0">
                <a:hlinkClick r:id="rId6"/>
              </a:rPr>
              <a:t>https://commons.wikimedia.org/wiki/File:The_Croatan_Indians_of_Sampson_County,_North_Carolina_-_their_origin_and_racial_status_-_a_plea_for_separate_schools_(1916)_(14776338124).jpg</a:t>
            </a:r>
            <a:r>
              <a:rPr lang="en-US" dirty="0"/>
              <a:t>. This image was originally posted to </a:t>
            </a:r>
            <a:r>
              <a:rPr lang="en-US" dirty="0">
                <a:hlinkClick r:id="rId7" tooltip="en:Flickr"/>
              </a:rPr>
              <a:t>Flickr</a:t>
            </a:r>
            <a:r>
              <a:rPr lang="en-US" dirty="0"/>
              <a:t> by Internet Archive Book Images. at </a:t>
            </a:r>
            <a:r>
              <a:rPr lang="en-US" dirty="0">
                <a:hlinkClick r:id="rId8"/>
              </a:rPr>
              <a:t>https://flickr.com/photos/126377022@N07/14776338124</a:t>
            </a:r>
            <a:r>
              <a:rPr lang="en-US" dirty="0"/>
              <a:t>. It was reviewed on 11 October 2015 by </a:t>
            </a:r>
            <a:r>
              <a:rPr lang="en-US" dirty="0">
                <a:hlinkClick r:id="rId9" tooltip="User:FlickreviewR"/>
              </a:rPr>
              <a:t>FlickreviewR</a:t>
            </a:r>
            <a:r>
              <a:rPr lang="en-US" dirty="0"/>
              <a:t> and was confirmed to be licensed under the terms of the No known copyright restrictions.</a:t>
            </a:r>
          </a:p>
          <a:p>
            <a:r>
              <a:rPr lang="en-US" dirty="0"/>
              <a:t>Figure 24: "</a:t>
            </a:r>
            <a:r>
              <a:rPr lang="en-US" u="sng" dirty="0">
                <a:hlinkClick r:id="rId10"/>
              </a:rPr>
              <a:t>Miss Coharie</a:t>
            </a:r>
            <a:r>
              <a:rPr lang="en-US" dirty="0"/>
              <a:t>" by Arne </a:t>
            </a:r>
            <a:r>
              <a:rPr lang="en-US" dirty="0" err="1"/>
              <a:t>Handt</a:t>
            </a:r>
            <a:r>
              <a:rPr lang="en-US" dirty="0"/>
              <a:t> is marked with </a:t>
            </a:r>
            <a:r>
              <a:rPr lang="en-US" u="sng" cap="all" dirty="0">
                <a:hlinkClick r:id="rId11"/>
              </a:rPr>
              <a:t>CC BY-NC-SA 2.0</a:t>
            </a:r>
            <a:r>
              <a:rPr lang="en-US" dirty="0"/>
              <a:t> </a:t>
            </a:r>
          </a:p>
          <a:p>
            <a:r>
              <a:rPr lang="en-US" dirty="0"/>
              <a:t>Figure 25: https://</a:t>
            </a:r>
            <a:r>
              <a:rPr lang="en-US" dirty="0" err="1"/>
              <a:t>commons.wikimedia.org</a:t>
            </a:r>
            <a:r>
              <a:rPr lang="en-US" dirty="0"/>
              <a:t>/wiki/File:Cherokee_Indian_Reservation_sign,_</a:t>
            </a:r>
            <a:r>
              <a:rPr lang="en-US" dirty="0" err="1"/>
              <a:t>NC.jpg</a:t>
            </a:r>
            <a:r>
              <a:rPr lang="en-US" dirty="0"/>
              <a:t>  by </a:t>
            </a:r>
            <a:r>
              <a:rPr lang="en-US" dirty="0" err="1"/>
              <a:t>Sogospelman</a:t>
            </a:r>
            <a:r>
              <a:rPr lang="en-US" dirty="0"/>
              <a:t>. This work has been released into the </a:t>
            </a:r>
            <a:r>
              <a:rPr lang="en-US" dirty="0">
                <a:hlinkClick r:id="rId12" tooltip="w:en:public domain"/>
              </a:rPr>
              <a:t>public domain</a:t>
            </a:r>
            <a:r>
              <a:rPr lang="en-US" dirty="0"/>
              <a:t> by its author, </a:t>
            </a:r>
            <a:r>
              <a:rPr lang="en-US" dirty="0">
                <a:hlinkClick r:id="rId13" tooltip="wikipedia:User:Sogospelman"/>
              </a:rPr>
              <a:t>Sogospelman</a:t>
            </a:r>
            <a:r>
              <a:rPr lang="en-US" dirty="0"/>
              <a:t> at </a:t>
            </a:r>
            <a:r>
              <a:rPr lang="en-US" dirty="0">
                <a:hlinkClick r:id="rId14" tooltip="wikipedia:"/>
              </a:rPr>
              <a:t>English Wikipedia</a:t>
            </a:r>
            <a:r>
              <a:rPr lang="en-US" dirty="0"/>
              <a:t>. </a:t>
            </a:r>
          </a:p>
          <a:p>
            <a:r>
              <a:rPr lang="en-US" dirty="0"/>
              <a:t>Figure 26: “</a:t>
            </a:r>
            <a:r>
              <a:rPr lang="en-US" dirty="0">
                <a:hlinkClick r:id="rId15"/>
              </a:rPr>
              <a:t>Carving at The Museum of the Cherokee Indian</a:t>
            </a:r>
            <a:r>
              <a:rPr lang="en-US" dirty="0"/>
              <a:t>” by Judy Baxter is licensed under </a:t>
            </a:r>
            <a:r>
              <a:rPr lang="en-US" dirty="0">
                <a:hlinkClick r:id="rId11"/>
              </a:rPr>
              <a:t>CC BY-NC-SA 2.0.</a:t>
            </a:r>
            <a:endParaRPr lang="en-US" dirty="0"/>
          </a:p>
        </p:txBody>
      </p:sp>
    </p:spTree>
    <p:extLst>
      <p:ext uri="{BB962C8B-B14F-4D97-AF65-F5344CB8AC3E}">
        <p14:creationId xmlns:p14="http://schemas.microsoft.com/office/powerpoint/2010/main" val="2659282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1" y="6211383"/>
            <a:ext cx="9144000" cy="646618"/>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71845" y="1421341"/>
            <a:ext cx="9000309" cy="5078313"/>
          </a:xfrm>
          <a:prstGeom prst="rect">
            <a:avLst/>
          </a:prstGeom>
          <a:noFill/>
        </p:spPr>
        <p:txBody>
          <a:bodyPr wrap="square" rtlCol="0">
            <a:spAutoFit/>
          </a:bodyPr>
          <a:lstStyle/>
          <a:p>
            <a:r>
              <a:rPr lang="en-US" dirty="0"/>
              <a:t>Figure 27: “</a:t>
            </a:r>
            <a:r>
              <a:rPr lang="en-US" dirty="0">
                <a:hlinkClick r:id="rId5"/>
              </a:rPr>
              <a:t>IMG_7741</a:t>
            </a:r>
            <a:r>
              <a:rPr lang="en-US" dirty="0"/>
              <a:t>” by Allison Fender is licensed under </a:t>
            </a:r>
            <a:r>
              <a:rPr lang="en-US" dirty="0">
                <a:hlinkClick r:id="rId6"/>
              </a:rPr>
              <a:t>CC BY-ND 2.0</a:t>
            </a:r>
            <a:r>
              <a:rPr lang="en-US" dirty="0"/>
              <a:t>.</a:t>
            </a:r>
          </a:p>
          <a:p>
            <a:r>
              <a:rPr lang="en-US" dirty="0"/>
              <a:t>Figure 28: “</a:t>
            </a:r>
            <a:r>
              <a:rPr lang="en-US" dirty="0">
                <a:hlinkClick r:id="rId7"/>
              </a:rPr>
              <a:t>IMG_7633</a:t>
            </a:r>
            <a:r>
              <a:rPr lang="en-US" dirty="0"/>
              <a:t>” by Allison Fender is licensed under </a:t>
            </a:r>
            <a:r>
              <a:rPr lang="en-US" dirty="0">
                <a:hlinkClick r:id="rId6"/>
              </a:rPr>
              <a:t>CC BY-ND 2.0</a:t>
            </a:r>
            <a:r>
              <a:rPr lang="en-US" dirty="0"/>
              <a:t>.</a:t>
            </a:r>
          </a:p>
          <a:p>
            <a:r>
              <a:rPr lang="en-US" dirty="0"/>
              <a:t>Figure 29: "</a:t>
            </a:r>
            <a:r>
              <a:rPr lang="en-US" u="sng" dirty="0">
                <a:hlinkClick r:id="rId8"/>
              </a:rPr>
              <a:t>Lumbee Nation Comrades</a:t>
            </a:r>
            <a:r>
              <a:rPr lang="en-US" dirty="0"/>
              <a:t>" by </a:t>
            </a:r>
            <a:r>
              <a:rPr lang="en-US" u="sng" dirty="0">
                <a:hlinkClick r:id="rId9"/>
              </a:rPr>
              <a:t>North Carolina National Guard</a:t>
            </a:r>
            <a:r>
              <a:rPr lang="en-US" dirty="0"/>
              <a:t> is marked with </a:t>
            </a:r>
            <a:r>
              <a:rPr lang="en-US" u="sng" cap="all" dirty="0">
                <a:hlinkClick r:id="rId10"/>
              </a:rPr>
              <a:t>CC BY-ND 2.0</a:t>
            </a:r>
            <a:r>
              <a:rPr lang="en-US" dirty="0"/>
              <a:t>. </a:t>
            </a:r>
          </a:p>
          <a:p>
            <a:r>
              <a:rPr lang="en-US" dirty="0"/>
              <a:t>Figure 30: “</a:t>
            </a:r>
            <a:r>
              <a:rPr lang="en-US" dirty="0">
                <a:hlinkClick r:id="rId11"/>
              </a:rPr>
              <a:t>Tribal Chairman Jimmy Goins</a:t>
            </a:r>
            <a:r>
              <a:rPr lang="en-US" dirty="0"/>
              <a:t>” by Rhett and Link is licensed under </a:t>
            </a:r>
            <a:r>
              <a:rPr lang="en-US" dirty="0">
                <a:hlinkClick r:id="rId6"/>
              </a:rPr>
              <a:t>CC BY-ND 2.0</a:t>
            </a:r>
            <a:r>
              <a:rPr lang="en-US" dirty="0"/>
              <a:t>.</a:t>
            </a:r>
          </a:p>
          <a:p>
            <a:r>
              <a:rPr lang="en-US" dirty="0"/>
              <a:t>Figure 31: https://</a:t>
            </a:r>
            <a:r>
              <a:rPr lang="en-US" dirty="0" err="1"/>
              <a:t>nara.getarchive.net</a:t>
            </a:r>
            <a:r>
              <a:rPr lang="en-US" dirty="0"/>
              <a:t>/media/kyla-leigh-ann-jarrett-left-kaitlyn-marie-deal-center-4b8608. U.S. Army photo by Timothy L. Hale/Released. Public Domain Dedication. Public Use Notice of Limitations: </a:t>
            </a:r>
            <a:r>
              <a:rPr lang="en-US" dirty="0">
                <a:hlinkClick r:id="rId12"/>
              </a:rPr>
              <a:t>https://www.dvidshub.net/about/copyright</a:t>
            </a:r>
            <a:endParaRPr lang="en-US" dirty="0"/>
          </a:p>
          <a:p>
            <a:r>
              <a:rPr lang="en-US" dirty="0"/>
              <a:t>Figure 32: </a:t>
            </a:r>
            <a:r>
              <a:rPr lang="en-US" dirty="0">
                <a:hlinkClick r:id="rId13"/>
              </a:rPr>
              <a:t>https://commons.wikimedia.org/wiki/File:Wuampu.jpg</a:t>
            </a:r>
            <a:r>
              <a:rPr lang="en-US" dirty="0"/>
              <a:t> by </a:t>
            </a:r>
            <a:r>
              <a:rPr lang="en-US" dirty="0" err="1"/>
              <a:t>Museuvalenciaetnologia</a:t>
            </a:r>
            <a:r>
              <a:rPr lang="en-US" dirty="0"/>
              <a:t>. This file is licensed under the </a:t>
            </a:r>
            <a:r>
              <a:rPr lang="en-US" dirty="0">
                <a:hlinkClick r:id="rId14" tooltip="w:en:Creative Commons"/>
              </a:rPr>
              <a:t>Creative Commons</a:t>
            </a:r>
            <a:r>
              <a:rPr lang="en-US" dirty="0"/>
              <a:t> </a:t>
            </a:r>
            <a:r>
              <a:rPr lang="en-US" dirty="0">
                <a:hlinkClick r:id="rId15"/>
              </a:rPr>
              <a:t>Attribution-Share Alike 4.0 International</a:t>
            </a:r>
            <a:r>
              <a:rPr lang="en-US" dirty="0"/>
              <a:t> license. </a:t>
            </a:r>
          </a:p>
          <a:p>
            <a:r>
              <a:rPr lang="en-US" dirty="0"/>
              <a:t>Figure 33: "</a:t>
            </a:r>
            <a:r>
              <a:rPr lang="en-US" dirty="0">
                <a:hlinkClick r:id="rId16"/>
              </a:rPr>
              <a:t>Native Nations Procession, Washington, D.C.</a:t>
            </a:r>
            <a:r>
              <a:rPr lang="en-US" dirty="0"/>
              <a:t>" by </a:t>
            </a:r>
            <a:r>
              <a:rPr lang="en-US" dirty="0">
                <a:hlinkClick r:id="rId17"/>
              </a:rPr>
              <a:t>taoboy49</a:t>
            </a:r>
            <a:r>
              <a:rPr lang="en-US" dirty="0"/>
              <a:t> is licensed under </a:t>
            </a:r>
            <a:r>
              <a:rPr lang="en-US" dirty="0">
                <a:hlinkClick r:id="rId18"/>
              </a:rPr>
              <a:t>CC BY-NC-SA 2.0</a:t>
            </a:r>
            <a:r>
              <a:rPr lang="en-US" dirty="0"/>
              <a:t>.</a:t>
            </a:r>
          </a:p>
          <a:p>
            <a:r>
              <a:rPr lang="en-US" dirty="0"/>
              <a:t>Figure 34: ”</a:t>
            </a:r>
            <a:r>
              <a:rPr lang="en-US" dirty="0">
                <a:hlinkClick r:id="rId19"/>
              </a:rPr>
              <a:t>Occaneechi</a:t>
            </a:r>
            <a:r>
              <a:rPr lang="en-US" dirty="0"/>
              <a:t>” by The Alliance for Historic Hillsborough is licensed under </a:t>
            </a:r>
            <a:r>
              <a:rPr lang="en-US" dirty="0">
                <a:hlinkClick r:id="rId20"/>
              </a:rPr>
              <a:t>CC BY 2.0</a:t>
            </a:r>
            <a:r>
              <a:rPr lang="en-US" dirty="0"/>
              <a:t>.</a:t>
            </a:r>
          </a:p>
          <a:p>
            <a:r>
              <a:rPr lang="en-US" dirty="0"/>
              <a:t>Figure 35: "</a:t>
            </a:r>
            <a:r>
              <a:rPr lang="en-US" dirty="0">
                <a:hlinkClick r:id="rId21"/>
              </a:rPr>
              <a:t>Drying tobacco leaves</a:t>
            </a:r>
            <a:r>
              <a:rPr lang="en-US" dirty="0"/>
              <a:t>" by </a:t>
            </a:r>
            <a:r>
              <a:rPr lang="en-US" dirty="0">
                <a:hlinkClick r:id="rId22"/>
              </a:rPr>
              <a:t>jzielcke</a:t>
            </a:r>
            <a:r>
              <a:rPr lang="en-US" dirty="0"/>
              <a:t> is licensed under </a:t>
            </a:r>
            <a:r>
              <a:rPr lang="en-US" dirty="0">
                <a:hlinkClick r:id="rId23"/>
              </a:rPr>
              <a:t>CC BY-NC-ND 2.0</a:t>
            </a:r>
            <a:r>
              <a:rPr lang="en-US" dirty="0"/>
              <a:t>.</a:t>
            </a:r>
          </a:p>
          <a:p>
            <a:r>
              <a:rPr lang="en-US" dirty="0"/>
              <a:t>Figure 36: “Scene Columbus County Game Land </a:t>
            </a:r>
            <a:r>
              <a:rPr lang="en-US" dirty="0" err="1"/>
              <a:t>ncwetlands</a:t>
            </a:r>
            <a:r>
              <a:rPr lang="en-US" dirty="0"/>
              <a:t> KG” by NC Wetlands is licensed under </a:t>
            </a:r>
            <a:r>
              <a:rPr lang="en-US" dirty="0">
                <a:hlinkClick r:id="rId24"/>
              </a:rPr>
              <a:t>CC0 1.0 Universal (CC0 1.0) Public Domain Dedication.</a:t>
            </a:r>
            <a:endParaRPr lang="en-US" dirty="0"/>
          </a:p>
          <a:p>
            <a:endParaRPr lang="en-US" dirty="0"/>
          </a:p>
        </p:txBody>
      </p:sp>
    </p:spTree>
    <p:extLst>
      <p:ext uri="{BB962C8B-B14F-4D97-AF65-F5344CB8AC3E}">
        <p14:creationId xmlns:p14="http://schemas.microsoft.com/office/powerpoint/2010/main" val="3558020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rotWithShape="1">
          <a:blip r:embed="rId4">
            <a:extLst>
              <a:ext uri="{28A0092B-C50C-407E-A947-70E740481C1C}">
                <a14:useLocalDpi xmlns:a14="http://schemas.microsoft.com/office/drawing/2010/main" val="0"/>
              </a:ext>
            </a:extLst>
          </a:blip>
          <a:srcRect t="13034"/>
          <a:stretch/>
        </p:blipFill>
        <p:spPr>
          <a:xfrm>
            <a:off x="0" y="6062786"/>
            <a:ext cx="9144000" cy="795213"/>
          </a:xfrm>
          <a:prstGeom prst="rect">
            <a:avLst/>
          </a:prstGeom>
        </p:spPr>
      </p:pic>
      <p:sp>
        <p:nvSpPr>
          <p:cNvPr id="7" name="TextBox 6">
            <a:extLst>
              <a:ext uri="{FF2B5EF4-FFF2-40B4-BE49-F238E27FC236}">
                <a16:creationId xmlns:a16="http://schemas.microsoft.com/office/drawing/2014/main" id="{C7050D66-E727-4D36-985A-E80FE6B570A3}"/>
              </a:ext>
            </a:extLst>
          </p:cNvPr>
          <p:cNvSpPr txBox="1"/>
          <p:nvPr/>
        </p:nvSpPr>
        <p:spPr>
          <a:xfrm>
            <a:off x="1902677" y="914400"/>
            <a:ext cx="5338646" cy="584775"/>
          </a:xfrm>
          <a:prstGeom prst="rect">
            <a:avLst/>
          </a:prstGeom>
          <a:noFill/>
        </p:spPr>
        <p:txBody>
          <a:bodyPr wrap="square" rtlCol="0">
            <a:spAutoFit/>
          </a:bodyPr>
          <a:lstStyle/>
          <a:p>
            <a:pPr algn="ctr"/>
            <a:r>
              <a:rPr lang="en-US" sz="3200" b="1" dirty="0">
                <a:solidFill>
                  <a:srgbClr val="009999"/>
                </a:solidFill>
              </a:rPr>
              <a:t>Image Credits</a:t>
            </a:r>
          </a:p>
        </p:txBody>
      </p:sp>
      <p:sp>
        <p:nvSpPr>
          <p:cNvPr id="5" name="TextBox 4">
            <a:extLst>
              <a:ext uri="{FF2B5EF4-FFF2-40B4-BE49-F238E27FC236}">
                <a16:creationId xmlns:a16="http://schemas.microsoft.com/office/drawing/2014/main" id="{AD827B1A-BCF7-6E75-F878-8F34DE27FB49}"/>
              </a:ext>
            </a:extLst>
          </p:cNvPr>
          <p:cNvSpPr txBox="1"/>
          <p:nvPr/>
        </p:nvSpPr>
        <p:spPr>
          <a:xfrm>
            <a:off x="71845" y="1421341"/>
            <a:ext cx="9000309" cy="2862322"/>
          </a:xfrm>
          <a:prstGeom prst="rect">
            <a:avLst/>
          </a:prstGeom>
          <a:noFill/>
        </p:spPr>
        <p:txBody>
          <a:bodyPr wrap="square" rtlCol="0">
            <a:spAutoFit/>
          </a:bodyPr>
          <a:lstStyle/>
          <a:p>
            <a:r>
              <a:rPr lang="en-US" dirty="0"/>
              <a:t>Figure 37: "</a:t>
            </a:r>
            <a:r>
              <a:rPr lang="en-US" dirty="0">
                <a:hlinkClick r:id="rId5"/>
              </a:rPr>
              <a:t>MG_5361.jpg</a:t>
            </a:r>
            <a:r>
              <a:rPr lang="en-US" dirty="0"/>
              <a:t>" by </a:t>
            </a:r>
            <a:r>
              <a:rPr lang="en-US" dirty="0">
                <a:hlinkClick r:id="rId6"/>
              </a:rPr>
              <a:t>The Life of Bryan</a:t>
            </a:r>
            <a:r>
              <a:rPr lang="en-US" dirty="0"/>
              <a:t> is licensed under </a:t>
            </a:r>
            <a:r>
              <a:rPr lang="en-US" dirty="0">
                <a:hlinkClick r:id="rId7"/>
              </a:rPr>
              <a:t>CC BY-NC 2.0</a:t>
            </a:r>
            <a:r>
              <a:rPr lang="en-US" dirty="0"/>
              <a:t>. </a:t>
            </a:r>
          </a:p>
          <a:p>
            <a:r>
              <a:rPr lang="en-US" dirty="0"/>
              <a:t>Figure 38: “</a:t>
            </a:r>
            <a:r>
              <a:rPr lang="en-US" dirty="0">
                <a:hlinkClick r:id="rId8"/>
              </a:rPr>
              <a:t>IMG_7250</a:t>
            </a:r>
            <a:r>
              <a:rPr lang="en-US" dirty="0"/>
              <a:t>” by Allison Fender is licensed under </a:t>
            </a:r>
            <a:r>
              <a:rPr lang="en-US" dirty="0">
                <a:hlinkClick r:id="rId9"/>
              </a:rPr>
              <a:t>CC BY-ND 2.0</a:t>
            </a:r>
            <a:r>
              <a:rPr lang="en-US" dirty="0"/>
              <a:t>.</a:t>
            </a:r>
          </a:p>
          <a:p>
            <a:r>
              <a:rPr lang="en-US" dirty="0"/>
              <a:t>Figure 39: North Carolina Museum of History, </a:t>
            </a:r>
            <a:r>
              <a:rPr lang="en-US" dirty="0">
                <a:hlinkClick r:id="rId10"/>
              </a:rPr>
              <a:t>Press Release</a:t>
            </a:r>
            <a:r>
              <a:rPr lang="en-US" dirty="0"/>
              <a:t>.</a:t>
            </a:r>
          </a:p>
          <a:p>
            <a:r>
              <a:rPr lang="en-US" dirty="0"/>
              <a:t>Figure 40: </a:t>
            </a:r>
            <a:r>
              <a:rPr lang="en-US" dirty="0">
                <a:hlinkClick r:id="rId11"/>
              </a:rPr>
              <a:t>https://commons.wikimedia.org/wiki/File:National_Museum_of_the_American_Indian.jpg</a:t>
            </a:r>
            <a:r>
              <a:rPr lang="en-US" dirty="0"/>
              <a:t> by </a:t>
            </a:r>
            <a:r>
              <a:rPr lang="en-US" dirty="0" err="1"/>
              <a:t>Raulbot</a:t>
            </a:r>
            <a:r>
              <a:rPr lang="en-US" dirty="0"/>
              <a:t>. This file is licensed under the </a:t>
            </a:r>
            <a:r>
              <a:rPr lang="en-US" dirty="0">
                <a:hlinkClick r:id="rId12" tooltip="w:en:Creative Commons"/>
              </a:rPr>
              <a:t>Creative Commons</a:t>
            </a:r>
            <a:r>
              <a:rPr lang="en-US" dirty="0"/>
              <a:t> </a:t>
            </a:r>
            <a:r>
              <a:rPr lang="en-US" dirty="0">
                <a:hlinkClick r:id="rId13"/>
              </a:rPr>
              <a:t>Attribution-Share Alike 3.0 Unported</a:t>
            </a:r>
            <a:r>
              <a:rPr lang="en-US" dirty="0"/>
              <a:t> license.</a:t>
            </a:r>
          </a:p>
          <a:p>
            <a:r>
              <a:rPr lang="en-US" dirty="0"/>
              <a:t>Figure 41: “</a:t>
            </a:r>
            <a:r>
              <a:rPr lang="en-US" dirty="0">
                <a:hlinkClick r:id="rId14"/>
              </a:rPr>
              <a:t>IMG_7653</a:t>
            </a:r>
            <a:r>
              <a:rPr lang="en-US" dirty="0"/>
              <a:t>” by Allison Fender is licensed under </a:t>
            </a:r>
            <a:r>
              <a:rPr lang="en-US" dirty="0">
                <a:hlinkClick r:id="rId9"/>
              </a:rPr>
              <a:t>CC BY-ND 2.0</a:t>
            </a:r>
            <a:r>
              <a:rPr lang="en-US" dirty="0"/>
              <a:t>.</a:t>
            </a:r>
          </a:p>
          <a:p>
            <a:r>
              <a:rPr lang="en-US" dirty="0"/>
              <a:t>Figure 42: Research Laboratories of Archaeology, University of North Carolina</a:t>
            </a:r>
          </a:p>
          <a:p>
            <a:endParaRPr lang="en-US" dirty="0"/>
          </a:p>
        </p:txBody>
      </p:sp>
    </p:spTree>
    <p:extLst>
      <p:ext uri="{BB962C8B-B14F-4D97-AF65-F5344CB8AC3E}">
        <p14:creationId xmlns:p14="http://schemas.microsoft.com/office/powerpoint/2010/main" val="59918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3E139-040A-4136-AAE8-AFE23E1CB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 cy="6858000"/>
          </a:xfrm>
          <a:prstGeom prst="rect">
            <a:avLst/>
          </a:prstGeom>
        </p:spPr>
      </p:pic>
      <p:pic>
        <p:nvPicPr>
          <p:cNvPr id="7" name="Picture 6">
            <a:extLst>
              <a:ext uri="{FF2B5EF4-FFF2-40B4-BE49-F238E27FC236}">
                <a16:creationId xmlns:a16="http://schemas.microsoft.com/office/drawing/2014/main" id="{13E280CB-D212-4A63-B36A-F82869F42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0"/>
            <a:ext cx="1028700" cy="6858000"/>
          </a:xfrm>
          <a:prstGeom prst="rect">
            <a:avLst/>
          </a:prstGeom>
        </p:spPr>
      </p:pic>
      <p:sp>
        <p:nvSpPr>
          <p:cNvPr id="3" name="TextBox 2">
            <a:extLst>
              <a:ext uri="{FF2B5EF4-FFF2-40B4-BE49-F238E27FC236}">
                <a16:creationId xmlns:a16="http://schemas.microsoft.com/office/drawing/2014/main" id="{B0685696-B0B6-4E35-8787-323DF9BF0044}"/>
              </a:ext>
            </a:extLst>
          </p:cNvPr>
          <p:cNvSpPr txBox="1"/>
          <p:nvPr/>
        </p:nvSpPr>
        <p:spPr>
          <a:xfrm>
            <a:off x="1604466" y="1572470"/>
            <a:ext cx="5937336"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8080"/>
                </a:solidFill>
                <a:ea typeface="+mn-lt"/>
                <a:cs typeface="+mn-lt"/>
              </a:rPr>
              <a:t>Native American and American Indian are often used interchangeably.</a:t>
            </a:r>
          </a:p>
          <a:p>
            <a:endParaRPr lang="en-US" sz="2000" dirty="0">
              <a:solidFill>
                <a:srgbClr val="008080"/>
              </a:solidFill>
              <a:ea typeface="+mn-lt"/>
              <a:cs typeface="+mn-lt"/>
            </a:endParaRPr>
          </a:p>
          <a:p>
            <a:pPr marL="285750" indent="-285750">
              <a:buFont typeface="Arial"/>
              <a:buChar char="•"/>
            </a:pPr>
            <a:r>
              <a:rPr lang="en-US" dirty="0">
                <a:ea typeface="+mn-lt"/>
                <a:cs typeface="+mn-lt"/>
              </a:rPr>
              <a:t>In North Carolina, American Indian is the preferred term based on a ruling by the state’s Commission of Indian Affairs</a:t>
            </a:r>
            <a:r>
              <a:rPr lang="en-US" dirty="0">
                <a:solidFill>
                  <a:srgbClr val="000000"/>
                </a:solidFill>
                <a:latin typeface="Calibri" panose="020F0502020204030204"/>
                <a:ea typeface="+mn-lt"/>
                <a:cs typeface="Calibri" panose="020F0502020204030204"/>
              </a:rPr>
              <a:t>.</a:t>
            </a:r>
          </a:p>
          <a:p>
            <a:endParaRPr lang="en-US" dirty="0">
              <a:cs typeface="Calibri"/>
            </a:endParaRPr>
          </a:p>
          <a:p>
            <a:pPr marL="285750" indent="-285750">
              <a:buFont typeface="Arial"/>
              <a:buChar char="•"/>
            </a:pPr>
            <a:r>
              <a:rPr lang="en-US" dirty="0">
                <a:cs typeface="Calibri"/>
              </a:rPr>
              <a:t>The word Native refers to Indigenous people from the U.S.</a:t>
            </a:r>
          </a:p>
          <a:p>
            <a:pPr marL="285750" indent="-285750">
              <a:buFont typeface="Arial"/>
              <a:buChar char="•"/>
            </a:pPr>
            <a:endParaRPr lang="en-US" dirty="0">
              <a:cs typeface="Calibri"/>
            </a:endParaRPr>
          </a:p>
          <a:p>
            <a:pPr marL="285750" indent="-285750">
              <a:buFont typeface="Arial"/>
              <a:buChar char="•"/>
            </a:pPr>
            <a:r>
              <a:rPr lang="en-US" dirty="0">
                <a:cs typeface="Calibri"/>
              </a:rPr>
              <a:t>Terminology preferences vary across individuals and tribes.</a:t>
            </a:r>
          </a:p>
        </p:txBody>
      </p:sp>
      <p:sp>
        <p:nvSpPr>
          <p:cNvPr id="2" name="TextBox 1">
            <a:extLst>
              <a:ext uri="{FF2B5EF4-FFF2-40B4-BE49-F238E27FC236}">
                <a16:creationId xmlns:a16="http://schemas.microsoft.com/office/drawing/2014/main" id="{4969AEE6-7020-45B5-B50E-0F43E6C52038}"/>
              </a:ext>
            </a:extLst>
          </p:cNvPr>
          <p:cNvSpPr txBox="1"/>
          <p:nvPr/>
        </p:nvSpPr>
        <p:spPr>
          <a:xfrm>
            <a:off x="1028700" y="492225"/>
            <a:ext cx="7086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Terminology Matters</a:t>
            </a:r>
            <a:endParaRPr lang="en-US" sz="3600" b="1" dirty="0">
              <a:solidFill>
                <a:srgbClr val="008080"/>
              </a:solidFill>
              <a:cs typeface="Calibri"/>
            </a:endParaRPr>
          </a:p>
        </p:txBody>
      </p:sp>
    </p:spTree>
    <p:extLst>
      <p:ext uri="{BB962C8B-B14F-4D97-AF65-F5344CB8AC3E}">
        <p14:creationId xmlns:p14="http://schemas.microsoft.com/office/powerpoint/2010/main" val="218065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37C2-E766-47A6-A47D-F28B632B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Picture 5">
            <a:extLst>
              <a:ext uri="{FF2B5EF4-FFF2-40B4-BE49-F238E27FC236}">
                <a16:creationId xmlns:a16="http://schemas.microsoft.com/office/drawing/2014/main" id="{C8A828E4-B5BE-4D2A-BA3C-9CBFE51DF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pic>
        <p:nvPicPr>
          <p:cNvPr id="5" name="Picture 4">
            <a:extLst>
              <a:ext uri="{FF2B5EF4-FFF2-40B4-BE49-F238E27FC236}">
                <a16:creationId xmlns:a16="http://schemas.microsoft.com/office/drawing/2014/main" id="{11569F7D-E7C1-45E4-9D2B-D55FA27D8F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864" r="9871" b="8864"/>
          <a:stretch/>
        </p:blipFill>
        <p:spPr>
          <a:xfrm>
            <a:off x="4806840" y="3316895"/>
            <a:ext cx="4207904" cy="2563852"/>
          </a:xfrm>
          <a:prstGeom prst="rect">
            <a:avLst/>
          </a:prstGeom>
          <a:ln>
            <a:solidFill>
              <a:srgbClr val="009999"/>
            </a:solidFill>
          </a:ln>
        </p:spPr>
      </p:pic>
      <p:pic>
        <p:nvPicPr>
          <p:cNvPr id="7" name="Picture 6">
            <a:extLst>
              <a:ext uri="{FF2B5EF4-FFF2-40B4-BE49-F238E27FC236}">
                <a16:creationId xmlns:a16="http://schemas.microsoft.com/office/drawing/2014/main" id="{5133C066-560C-4F8B-8C3F-5802EB1D8F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60" t="7428" r="2669" b="10875"/>
          <a:stretch/>
        </p:blipFill>
        <p:spPr bwMode="auto">
          <a:xfrm>
            <a:off x="144536" y="1811363"/>
            <a:ext cx="4427463" cy="2563853"/>
          </a:xfrm>
          <a:prstGeom prst="rect">
            <a:avLst/>
          </a:prstGeom>
          <a:noFill/>
          <a:ln>
            <a:solidFill>
              <a:srgbClr val="009999"/>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EA6708-C4DE-4243-99A3-E4712CB346D9}"/>
              </a:ext>
            </a:extLst>
          </p:cNvPr>
          <p:cNvSpPr txBox="1"/>
          <p:nvPr/>
        </p:nvSpPr>
        <p:spPr>
          <a:xfrm>
            <a:off x="0" y="1133605"/>
            <a:ext cx="9143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American Indians are NOT mascots.</a:t>
            </a:r>
          </a:p>
        </p:txBody>
      </p:sp>
      <p:sp>
        <p:nvSpPr>
          <p:cNvPr id="8" name="TextBox 7">
            <a:extLst>
              <a:ext uri="{FF2B5EF4-FFF2-40B4-BE49-F238E27FC236}">
                <a16:creationId xmlns:a16="http://schemas.microsoft.com/office/drawing/2014/main" id="{68672628-D7EF-CBFC-1F8F-802DCAEE3F0B}"/>
              </a:ext>
            </a:extLst>
          </p:cNvPr>
          <p:cNvSpPr txBox="1"/>
          <p:nvPr/>
        </p:nvSpPr>
        <p:spPr>
          <a:xfrm>
            <a:off x="129256" y="4160422"/>
            <a:ext cx="1205948" cy="246221"/>
          </a:xfrm>
          <a:prstGeom prst="rect">
            <a:avLst/>
          </a:prstGeom>
          <a:noFill/>
        </p:spPr>
        <p:txBody>
          <a:bodyPr wrap="square" rtlCol="0">
            <a:spAutoFit/>
          </a:bodyPr>
          <a:lstStyle/>
          <a:p>
            <a:r>
              <a:rPr lang="en-US" sz="1000" b="1" dirty="0">
                <a:solidFill>
                  <a:schemeClr val="bg1"/>
                </a:solidFill>
              </a:rPr>
              <a:t>Figure 6.</a:t>
            </a:r>
          </a:p>
        </p:txBody>
      </p:sp>
      <p:sp>
        <p:nvSpPr>
          <p:cNvPr id="9" name="TextBox 8">
            <a:extLst>
              <a:ext uri="{FF2B5EF4-FFF2-40B4-BE49-F238E27FC236}">
                <a16:creationId xmlns:a16="http://schemas.microsoft.com/office/drawing/2014/main" id="{F3FB7D94-857A-7812-A0E1-F2044622A34E}"/>
              </a:ext>
            </a:extLst>
          </p:cNvPr>
          <p:cNvSpPr txBox="1"/>
          <p:nvPr/>
        </p:nvSpPr>
        <p:spPr>
          <a:xfrm>
            <a:off x="4806840" y="5665952"/>
            <a:ext cx="1205948" cy="246221"/>
          </a:xfrm>
          <a:prstGeom prst="rect">
            <a:avLst/>
          </a:prstGeom>
          <a:noFill/>
        </p:spPr>
        <p:txBody>
          <a:bodyPr wrap="square" rtlCol="0">
            <a:spAutoFit/>
          </a:bodyPr>
          <a:lstStyle/>
          <a:p>
            <a:r>
              <a:rPr lang="en-US" sz="1000" b="1" dirty="0">
                <a:solidFill>
                  <a:schemeClr val="bg1"/>
                </a:solidFill>
              </a:rPr>
              <a:t>Figure 7.</a:t>
            </a:r>
          </a:p>
        </p:txBody>
      </p:sp>
    </p:spTree>
    <p:extLst>
      <p:ext uri="{BB962C8B-B14F-4D97-AF65-F5344CB8AC3E}">
        <p14:creationId xmlns:p14="http://schemas.microsoft.com/office/powerpoint/2010/main" val="440937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FF7AD-58C3-4B28-B011-4908AF729473}"/>
              </a:ext>
            </a:extLst>
          </p:cNvPr>
          <p:cNvSpPr txBox="1"/>
          <p:nvPr/>
        </p:nvSpPr>
        <p:spPr>
          <a:xfrm>
            <a:off x="0" y="1086633"/>
            <a:ext cx="9144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American Indian Artists &amp; Writers</a:t>
            </a:r>
            <a:endParaRPr lang="en-US" sz="3600" b="1" dirty="0">
              <a:solidFill>
                <a:srgbClr val="008080"/>
              </a:solidFill>
              <a:cs typeface="Calibri"/>
            </a:endParaRPr>
          </a:p>
        </p:txBody>
      </p:sp>
      <p:pic>
        <p:nvPicPr>
          <p:cNvPr id="26" name="Picture 25" descr="A picture containing text&#10;&#10;Description automatically generated">
            <a:extLst>
              <a:ext uri="{FF2B5EF4-FFF2-40B4-BE49-F238E27FC236}">
                <a16:creationId xmlns:a16="http://schemas.microsoft.com/office/drawing/2014/main" id="{884F5E16-6068-4FF6-94D9-4E871AF83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28" name="Picture 27">
            <a:extLst>
              <a:ext uri="{FF2B5EF4-FFF2-40B4-BE49-F238E27FC236}">
                <a16:creationId xmlns:a16="http://schemas.microsoft.com/office/drawing/2014/main" id="{7C068265-9D9F-4DFE-9023-9A0D949257B2}"/>
              </a:ext>
            </a:extLst>
          </p:cNvPr>
          <p:cNvPicPr>
            <a:picLocks noChangeAspect="1"/>
          </p:cNvPicPr>
          <p:nvPr/>
        </p:nvPicPr>
        <p:blipFill rotWithShape="1">
          <a:blip r:embed="rId4">
            <a:extLst>
              <a:ext uri="{28A0092B-C50C-407E-A947-70E740481C1C}">
                <a14:useLocalDpi xmlns:a14="http://schemas.microsoft.com/office/drawing/2010/main" val="0"/>
              </a:ext>
            </a:extLst>
          </a:blip>
          <a:srcRect t="23368"/>
          <a:stretch/>
        </p:blipFill>
        <p:spPr>
          <a:xfrm>
            <a:off x="0" y="6157644"/>
            <a:ext cx="9144000" cy="700723"/>
          </a:xfrm>
          <a:prstGeom prst="rect">
            <a:avLst/>
          </a:prstGeom>
        </p:spPr>
      </p:pic>
      <p:pic>
        <p:nvPicPr>
          <p:cNvPr id="30" name="Picture 29">
            <a:extLst>
              <a:ext uri="{FF2B5EF4-FFF2-40B4-BE49-F238E27FC236}">
                <a16:creationId xmlns:a16="http://schemas.microsoft.com/office/drawing/2014/main" id="{577B1947-C0B9-41E9-A69E-8EADB6B82575}"/>
              </a:ext>
            </a:extLst>
          </p:cNvPr>
          <p:cNvPicPr>
            <a:picLocks noChangeAspect="1"/>
          </p:cNvPicPr>
          <p:nvPr/>
        </p:nvPicPr>
        <p:blipFill rotWithShape="1">
          <a:blip r:embed="rId5">
            <a:extLst>
              <a:ext uri="{28A0092B-C50C-407E-A947-70E740481C1C}">
                <a14:useLocalDpi xmlns:a14="http://schemas.microsoft.com/office/drawing/2010/main" val="0"/>
              </a:ext>
            </a:extLst>
          </a:blip>
          <a:srcRect l="794" t="-1059" r="-794" b="18749"/>
          <a:stretch/>
        </p:blipFill>
        <p:spPr>
          <a:xfrm>
            <a:off x="338000" y="1961705"/>
            <a:ext cx="2307267" cy="2851059"/>
          </a:xfrm>
          <a:prstGeom prst="rect">
            <a:avLst/>
          </a:prstGeom>
          <a:ln>
            <a:solidFill>
              <a:srgbClr val="009999"/>
            </a:solidFill>
          </a:ln>
        </p:spPr>
      </p:pic>
      <p:pic>
        <p:nvPicPr>
          <p:cNvPr id="32" name="Picture 31">
            <a:extLst>
              <a:ext uri="{FF2B5EF4-FFF2-40B4-BE49-F238E27FC236}">
                <a16:creationId xmlns:a16="http://schemas.microsoft.com/office/drawing/2014/main" id="{48F1E779-AB52-462F-A1A3-09F21C6064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955444" y="2674669"/>
            <a:ext cx="2800391" cy="1865760"/>
          </a:xfrm>
          <a:prstGeom prst="rect">
            <a:avLst/>
          </a:prstGeom>
          <a:ln>
            <a:solidFill>
              <a:srgbClr val="009999"/>
            </a:solidFill>
          </a:ln>
        </p:spPr>
      </p:pic>
      <p:pic>
        <p:nvPicPr>
          <p:cNvPr id="34" name="Picture 33">
            <a:extLst>
              <a:ext uri="{FF2B5EF4-FFF2-40B4-BE49-F238E27FC236}">
                <a16:creationId xmlns:a16="http://schemas.microsoft.com/office/drawing/2014/main" id="{416B77EB-6BA7-412E-B8B3-189364E535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3971"/>
          <a:stretch/>
        </p:blipFill>
        <p:spPr>
          <a:xfrm>
            <a:off x="6066012" y="2524411"/>
            <a:ext cx="2800392" cy="2172248"/>
          </a:xfrm>
          <a:prstGeom prst="rect">
            <a:avLst/>
          </a:prstGeom>
          <a:ln>
            <a:solidFill>
              <a:srgbClr val="009999"/>
            </a:solidFill>
          </a:ln>
        </p:spPr>
      </p:pic>
      <p:sp>
        <p:nvSpPr>
          <p:cNvPr id="36" name="TextBox 35">
            <a:extLst>
              <a:ext uri="{FF2B5EF4-FFF2-40B4-BE49-F238E27FC236}">
                <a16:creationId xmlns:a16="http://schemas.microsoft.com/office/drawing/2014/main" id="{DFDFF972-196D-487F-B69D-8B43F672DCF8}"/>
              </a:ext>
            </a:extLst>
          </p:cNvPr>
          <p:cNvSpPr txBox="1"/>
          <p:nvPr/>
        </p:nvSpPr>
        <p:spPr>
          <a:xfrm>
            <a:off x="424172" y="4896396"/>
            <a:ext cx="1951175" cy="861774"/>
          </a:xfrm>
          <a:prstGeom prst="rect">
            <a:avLst/>
          </a:prstGeom>
          <a:noFill/>
        </p:spPr>
        <p:txBody>
          <a:bodyPr wrap="none" rtlCol="0">
            <a:spAutoFit/>
          </a:bodyPr>
          <a:lstStyle/>
          <a:p>
            <a:pPr algn="ctr"/>
            <a:r>
              <a:rPr lang="en-US" b="1" dirty="0">
                <a:solidFill>
                  <a:schemeClr val="tx1"/>
                </a:solidFill>
              </a:rPr>
              <a:t>Tommy Orange</a:t>
            </a:r>
          </a:p>
          <a:p>
            <a:pPr algn="ctr"/>
            <a:r>
              <a:rPr lang="en-US" sz="1600" dirty="0">
                <a:solidFill>
                  <a:schemeClr val="tx1"/>
                </a:solidFill>
              </a:rPr>
              <a:t>Cheyenne &amp; Arapaho</a:t>
            </a:r>
          </a:p>
          <a:p>
            <a:pPr algn="ctr"/>
            <a:r>
              <a:rPr lang="en-US" sz="1600" dirty="0">
                <a:solidFill>
                  <a:schemeClr val="tx1"/>
                </a:solidFill>
              </a:rPr>
              <a:t>Author</a:t>
            </a:r>
            <a:endParaRPr lang="en-US" dirty="0"/>
          </a:p>
        </p:txBody>
      </p:sp>
      <p:sp>
        <p:nvSpPr>
          <p:cNvPr id="37" name="TextBox 1">
            <a:extLst>
              <a:ext uri="{FF2B5EF4-FFF2-40B4-BE49-F238E27FC236}">
                <a16:creationId xmlns:a16="http://schemas.microsoft.com/office/drawing/2014/main" id="{8184ECB2-B006-434D-BF10-9AB69BB0FA4C}"/>
              </a:ext>
            </a:extLst>
          </p:cNvPr>
          <p:cNvSpPr txBox="1"/>
          <p:nvPr/>
        </p:nvSpPr>
        <p:spPr>
          <a:xfrm>
            <a:off x="6491348" y="4896396"/>
            <a:ext cx="1661159" cy="86177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chemeClr val="tx1"/>
                </a:solidFill>
              </a:rPr>
              <a:t>Kent Monkman</a:t>
            </a:r>
          </a:p>
          <a:p>
            <a:pPr algn="ctr"/>
            <a:r>
              <a:rPr lang="en-US" sz="1600" dirty="0">
                <a:solidFill>
                  <a:schemeClr val="tx1"/>
                </a:solidFill>
              </a:rPr>
              <a:t>Cree</a:t>
            </a:r>
          </a:p>
          <a:p>
            <a:pPr algn="ctr"/>
            <a:r>
              <a:rPr lang="en-US" sz="1600" dirty="0">
                <a:solidFill>
                  <a:schemeClr val="tx1"/>
                </a:solidFill>
              </a:rPr>
              <a:t>Painter</a:t>
            </a:r>
            <a:endParaRPr lang="en-US" dirty="0"/>
          </a:p>
        </p:txBody>
      </p:sp>
      <p:sp>
        <p:nvSpPr>
          <p:cNvPr id="38" name="TextBox 2">
            <a:extLst>
              <a:ext uri="{FF2B5EF4-FFF2-40B4-BE49-F238E27FC236}">
                <a16:creationId xmlns:a16="http://schemas.microsoft.com/office/drawing/2014/main" id="{AC6D2DF1-F364-4A30-BE59-05DCE84C24FB}"/>
              </a:ext>
            </a:extLst>
          </p:cNvPr>
          <p:cNvSpPr txBox="1"/>
          <p:nvPr/>
        </p:nvSpPr>
        <p:spPr>
          <a:xfrm>
            <a:off x="2475916" y="4896396"/>
            <a:ext cx="3539943" cy="110799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chemeClr val="tx1"/>
                </a:solidFill>
              </a:rPr>
              <a:t>Joy Harjo</a:t>
            </a:r>
          </a:p>
          <a:p>
            <a:pPr algn="ctr"/>
            <a:r>
              <a:rPr lang="en-US" sz="1600" dirty="0">
                <a:solidFill>
                  <a:schemeClr val="tx1"/>
                </a:solidFill>
              </a:rPr>
              <a:t>Creek &amp; Muscogee</a:t>
            </a:r>
          </a:p>
          <a:p>
            <a:pPr algn="ctr"/>
            <a:r>
              <a:rPr lang="en-US" sz="1600" dirty="0">
                <a:solidFill>
                  <a:schemeClr val="tx1"/>
                </a:solidFill>
              </a:rPr>
              <a:t>First Native American U.S. Poet Laureate</a:t>
            </a:r>
          </a:p>
          <a:p>
            <a:pPr algn="ctr"/>
            <a:r>
              <a:rPr lang="en-US" sz="1600" dirty="0">
                <a:solidFill>
                  <a:schemeClr val="tx1"/>
                </a:solidFill>
              </a:rPr>
              <a:t>Poet, Musician, Playwright</a:t>
            </a:r>
            <a:endParaRPr lang="en-US" dirty="0"/>
          </a:p>
        </p:txBody>
      </p:sp>
      <p:sp>
        <p:nvSpPr>
          <p:cNvPr id="12" name="TextBox 11">
            <a:extLst>
              <a:ext uri="{FF2B5EF4-FFF2-40B4-BE49-F238E27FC236}">
                <a16:creationId xmlns:a16="http://schemas.microsoft.com/office/drawing/2014/main" id="{34EF168B-6A8E-334E-2B3F-CB0C7DF5ED8D}"/>
              </a:ext>
            </a:extLst>
          </p:cNvPr>
          <p:cNvSpPr txBox="1"/>
          <p:nvPr/>
        </p:nvSpPr>
        <p:spPr>
          <a:xfrm>
            <a:off x="285685" y="4589750"/>
            <a:ext cx="1205948" cy="246221"/>
          </a:xfrm>
          <a:prstGeom prst="rect">
            <a:avLst/>
          </a:prstGeom>
          <a:noFill/>
        </p:spPr>
        <p:txBody>
          <a:bodyPr wrap="square" rtlCol="0">
            <a:spAutoFit/>
          </a:bodyPr>
          <a:lstStyle/>
          <a:p>
            <a:r>
              <a:rPr lang="en-US" sz="1000" b="1" dirty="0">
                <a:solidFill>
                  <a:schemeClr val="bg1"/>
                </a:solidFill>
              </a:rPr>
              <a:t>Figure 8.</a:t>
            </a:r>
          </a:p>
        </p:txBody>
      </p:sp>
      <p:sp>
        <p:nvSpPr>
          <p:cNvPr id="13" name="TextBox 12">
            <a:extLst>
              <a:ext uri="{FF2B5EF4-FFF2-40B4-BE49-F238E27FC236}">
                <a16:creationId xmlns:a16="http://schemas.microsoft.com/office/drawing/2014/main" id="{2132163E-D73E-2645-8C72-44C6FE6B9EAB}"/>
              </a:ext>
            </a:extLst>
          </p:cNvPr>
          <p:cNvSpPr txBox="1"/>
          <p:nvPr/>
        </p:nvSpPr>
        <p:spPr>
          <a:xfrm>
            <a:off x="2905291" y="4317999"/>
            <a:ext cx="1205948" cy="246221"/>
          </a:xfrm>
          <a:prstGeom prst="rect">
            <a:avLst/>
          </a:prstGeom>
          <a:noFill/>
        </p:spPr>
        <p:txBody>
          <a:bodyPr wrap="square" rtlCol="0">
            <a:spAutoFit/>
          </a:bodyPr>
          <a:lstStyle/>
          <a:p>
            <a:r>
              <a:rPr lang="en-US" sz="1000" b="1" dirty="0"/>
              <a:t>Figure 9.</a:t>
            </a:r>
          </a:p>
        </p:txBody>
      </p:sp>
      <p:sp>
        <p:nvSpPr>
          <p:cNvPr id="14" name="TextBox 13">
            <a:extLst>
              <a:ext uri="{FF2B5EF4-FFF2-40B4-BE49-F238E27FC236}">
                <a16:creationId xmlns:a16="http://schemas.microsoft.com/office/drawing/2014/main" id="{38C0C9CA-D1CA-65B9-5139-67F14807DB6F}"/>
              </a:ext>
            </a:extLst>
          </p:cNvPr>
          <p:cNvSpPr txBox="1"/>
          <p:nvPr/>
        </p:nvSpPr>
        <p:spPr>
          <a:xfrm>
            <a:off x="6066012" y="4430379"/>
            <a:ext cx="1205948" cy="246221"/>
          </a:xfrm>
          <a:prstGeom prst="rect">
            <a:avLst/>
          </a:prstGeom>
          <a:noFill/>
        </p:spPr>
        <p:txBody>
          <a:bodyPr wrap="square" rtlCol="0">
            <a:spAutoFit/>
          </a:bodyPr>
          <a:lstStyle/>
          <a:p>
            <a:r>
              <a:rPr lang="en-US" sz="1000" b="1" dirty="0">
                <a:solidFill>
                  <a:schemeClr val="bg1"/>
                </a:solidFill>
              </a:rPr>
              <a:t>Figure 10.</a:t>
            </a:r>
          </a:p>
        </p:txBody>
      </p:sp>
    </p:spTree>
    <p:extLst>
      <p:ext uri="{BB962C8B-B14F-4D97-AF65-F5344CB8AC3E}">
        <p14:creationId xmlns:p14="http://schemas.microsoft.com/office/powerpoint/2010/main" val="1410620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FF7AD-58C3-4B28-B011-4908AF729473}"/>
              </a:ext>
            </a:extLst>
          </p:cNvPr>
          <p:cNvSpPr txBox="1"/>
          <p:nvPr/>
        </p:nvSpPr>
        <p:spPr>
          <a:xfrm>
            <a:off x="0" y="1086633"/>
            <a:ext cx="9144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American Indian Actors &amp; Musicians</a:t>
            </a:r>
            <a:endParaRPr lang="en-US" sz="3600" b="1" dirty="0">
              <a:solidFill>
                <a:srgbClr val="008080"/>
              </a:solidFill>
              <a:cs typeface="Calibri"/>
            </a:endParaRPr>
          </a:p>
        </p:txBody>
      </p:sp>
      <p:pic>
        <p:nvPicPr>
          <p:cNvPr id="26" name="Picture 25" descr="A picture containing text&#10;&#10;Description automatically generated">
            <a:extLst>
              <a:ext uri="{FF2B5EF4-FFF2-40B4-BE49-F238E27FC236}">
                <a16:creationId xmlns:a16="http://schemas.microsoft.com/office/drawing/2014/main" id="{884F5E16-6068-4FF6-94D9-4E871AF83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28" name="Picture 27">
            <a:extLst>
              <a:ext uri="{FF2B5EF4-FFF2-40B4-BE49-F238E27FC236}">
                <a16:creationId xmlns:a16="http://schemas.microsoft.com/office/drawing/2014/main" id="{7C068265-9D9F-4DFE-9023-9A0D949257B2}"/>
              </a:ext>
            </a:extLst>
          </p:cNvPr>
          <p:cNvPicPr>
            <a:picLocks noChangeAspect="1"/>
          </p:cNvPicPr>
          <p:nvPr/>
        </p:nvPicPr>
        <p:blipFill rotWithShape="1">
          <a:blip r:embed="rId4">
            <a:extLst>
              <a:ext uri="{28A0092B-C50C-407E-A947-70E740481C1C}">
                <a14:useLocalDpi xmlns:a14="http://schemas.microsoft.com/office/drawing/2010/main" val="0"/>
              </a:ext>
            </a:extLst>
          </a:blip>
          <a:srcRect t="2152" r="-91" b="199"/>
          <a:stretch/>
        </p:blipFill>
        <p:spPr>
          <a:xfrm>
            <a:off x="0" y="5962086"/>
            <a:ext cx="9152294" cy="892896"/>
          </a:xfrm>
          <a:prstGeom prst="rect">
            <a:avLst/>
          </a:prstGeom>
        </p:spPr>
      </p:pic>
      <p:sp>
        <p:nvSpPr>
          <p:cNvPr id="40" name="TextBox 39">
            <a:extLst>
              <a:ext uri="{FF2B5EF4-FFF2-40B4-BE49-F238E27FC236}">
                <a16:creationId xmlns:a16="http://schemas.microsoft.com/office/drawing/2014/main" id="{EDF1F92D-1850-4832-B39B-B798700603E8}"/>
              </a:ext>
            </a:extLst>
          </p:cNvPr>
          <p:cNvSpPr txBox="1"/>
          <p:nvPr/>
        </p:nvSpPr>
        <p:spPr>
          <a:xfrm>
            <a:off x="6619285" y="5037072"/>
            <a:ext cx="2049059" cy="861774"/>
          </a:xfrm>
          <a:prstGeom prst="rect">
            <a:avLst/>
          </a:prstGeom>
          <a:noFill/>
        </p:spPr>
        <p:txBody>
          <a:bodyPr wrap="square" rtlCol="0">
            <a:spAutoFit/>
          </a:bodyPr>
          <a:lstStyle/>
          <a:p>
            <a:pPr algn="ctr"/>
            <a:r>
              <a:rPr lang="en-US" b="1" dirty="0">
                <a:solidFill>
                  <a:schemeClr val="tx1"/>
                </a:solidFill>
              </a:rPr>
              <a:t>Amber </a:t>
            </a:r>
            <a:r>
              <a:rPr lang="en-US" b="1" dirty="0" err="1">
                <a:solidFill>
                  <a:schemeClr val="tx1"/>
                </a:solidFill>
              </a:rPr>
              <a:t>Midthunder</a:t>
            </a:r>
            <a:endParaRPr lang="en-US" b="1" dirty="0">
              <a:solidFill>
                <a:schemeClr val="tx1"/>
              </a:solidFill>
            </a:endParaRPr>
          </a:p>
          <a:p>
            <a:pPr algn="ctr"/>
            <a:r>
              <a:rPr lang="en-US" sz="1600" dirty="0">
                <a:solidFill>
                  <a:schemeClr val="tx1"/>
                </a:solidFill>
              </a:rPr>
              <a:t>Fort Peck Sioux Tribe  </a:t>
            </a:r>
          </a:p>
          <a:p>
            <a:pPr algn="ctr"/>
            <a:r>
              <a:rPr lang="en-US" sz="1600" dirty="0">
                <a:solidFill>
                  <a:schemeClr val="tx1"/>
                </a:solidFill>
              </a:rPr>
              <a:t>Actress</a:t>
            </a:r>
            <a:endParaRPr lang="en-US" sz="1600" dirty="0"/>
          </a:p>
        </p:txBody>
      </p:sp>
      <p:pic>
        <p:nvPicPr>
          <p:cNvPr id="42" name="Picture 41">
            <a:extLst>
              <a:ext uri="{FF2B5EF4-FFF2-40B4-BE49-F238E27FC236}">
                <a16:creationId xmlns:a16="http://schemas.microsoft.com/office/drawing/2014/main" id="{EE5D0341-13D2-466A-9565-0F97932DF6B6}"/>
              </a:ext>
            </a:extLst>
          </p:cNvPr>
          <p:cNvPicPr>
            <a:picLocks noChangeAspect="1"/>
          </p:cNvPicPr>
          <p:nvPr/>
        </p:nvPicPr>
        <p:blipFill rotWithShape="1">
          <a:blip r:embed="rId5">
            <a:extLst>
              <a:ext uri="{28A0092B-C50C-407E-A947-70E740481C1C}">
                <a14:useLocalDpi xmlns:a14="http://schemas.microsoft.com/office/drawing/2010/main" val="0"/>
              </a:ext>
            </a:extLst>
          </a:blip>
          <a:srcRect t="3155" b="5716"/>
          <a:stretch/>
        </p:blipFill>
        <p:spPr>
          <a:xfrm>
            <a:off x="6619285" y="2066112"/>
            <a:ext cx="2130184" cy="2911801"/>
          </a:xfrm>
          <a:prstGeom prst="rect">
            <a:avLst/>
          </a:prstGeom>
          <a:ln>
            <a:solidFill>
              <a:srgbClr val="009999"/>
            </a:solidFill>
          </a:ln>
        </p:spPr>
      </p:pic>
      <p:pic>
        <p:nvPicPr>
          <p:cNvPr id="3" name="Picture 3">
            <a:extLst>
              <a:ext uri="{FF2B5EF4-FFF2-40B4-BE49-F238E27FC236}">
                <a16:creationId xmlns:a16="http://schemas.microsoft.com/office/drawing/2014/main" id="{AF4E075B-A05C-4627-95F8-E2823E3FE456}"/>
              </a:ext>
            </a:extLst>
          </p:cNvPr>
          <p:cNvPicPr>
            <a:picLocks noChangeAspect="1"/>
          </p:cNvPicPr>
          <p:nvPr/>
        </p:nvPicPr>
        <p:blipFill rotWithShape="1">
          <a:blip r:embed="rId6">
            <a:extLst>
              <a:ext uri="{28A0092B-C50C-407E-A947-70E740481C1C}">
                <a14:useLocalDpi xmlns:a14="http://schemas.microsoft.com/office/drawing/2010/main" val="0"/>
              </a:ext>
            </a:extLst>
          </a:blip>
          <a:srcRect b="11961"/>
          <a:stretch/>
        </p:blipFill>
        <p:spPr>
          <a:xfrm>
            <a:off x="491775" y="2132141"/>
            <a:ext cx="2592758" cy="2691526"/>
          </a:xfrm>
          <a:prstGeom prst="rect">
            <a:avLst/>
          </a:prstGeom>
          <a:ln>
            <a:solidFill>
              <a:srgbClr val="009999"/>
            </a:solidFill>
          </a:ln>
        </p:spPr>
      </p:pic>
      <p:sp>
        <p:nvSpPr>
          <p:cNvPr id="4" name="TextBox 3">
            <a:extLst>
              <a:ext uri="{FF2B5EF4-FFF2-40B4-BE49-F238E27FC236}">
                <a16:creationId xmlns:a16="http://schemas.microsoft.com/office/drawing/2014/main" id="{1D67A566-AE05-4E10-8ED5-A31C3C4C8D1B}"/>
              </a:ext>
            </a:extLst>
          </p:cNvPr>
          <p:cNvSpPr txBox="1"/>
          <p:nvPr/>
        </p:nvSpPr>
        <p:spPr>
          <a:xfrm>
            <a:off x="264932" y="5039839"/>
            <a:ext cx="281960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alibri"/>
                <a:ea typeface="Segoe UI"/>
                <a:cs typeface="Segoe UI"/>
              </a:rPr>
              <a:t>Zahn </a:t>
            </a:r>
            <a:r>
              <a:rPr lang="en-US" b="1" dirty="0" err="1">
                <a:latin typeface="Calibri"/>
                <a:ea typeface="Segoe UI"/>
                <a:cs typeface="Segoe UI"/>
              </a:rPr>
              <a:t>McClarnon</a:t>
            </a:r>
            <a:r>
              <a:rPr lang="en-US" b="1" dirty="0">
                <a:latin typeface="Calibri"/>
                <a:ea typeface="Segoe UI"/>
                <a:cs typeface="Segoe UI"/>
              </a:rPr>
              <a:t> </a:t>
            </a:r>
          </a:p>
          <a:p>
            <a:pPr algn="ctr"/>
            <a:r>
              <a:rPr lang="en-US" sz="1600" dirty="0">
                <a:latin typeface="Calibri"/>
                <a:ea typeface="Segoe UI"/>
                <a:cs typeface="Segoe UI"/>
              </a:rPr>
              <a:t>Hunkpapa Lakota</a:t>
            </a:r>
          </a:p>
          <a:p>
            <a:pPr algn="ctr"/>
            <a:r>
              <a:rPr lang="en-US" sz="1600" dirty="0">
                <a:latin typeface="Calibri"/>
                <a:ea typeface="Segoe UI"/>
                <a:cs typeface="Segoe UI"/>
              </a:rPr>
              <a:t> Actor​</a:t>
            </a:r>
            <a:endParaRPr lang="en-US" sz="1600" dirty="0"/>
          </a:p>
        </p:txBody>
      </p:sp>
      <p:sp>
        <p:nvSpPr>
          <p:cNvPr id="9" name="TextBox 8">
            <a:extLst>
              <a:ext uri="{FF2B5EF4-FFF2-40B4-BE49-F238E27FC236}">
                <a16:creationId xmlns:a16="http://schemas.microsoft.com/office/drawing/2014/main" id="{584E290B-A921-417D-8DA1-2C2DBCEECAF0}"/>
              </a:ext>
            </a:extLst>
          </p:cNvPr>
          <p:cNvSpPr txBox="1"/>
          <p:nvPr/>
        </p:nvSpPr>
        <p:spPr>
          <a:xfrm>
            <a:off x="3219827" y="5037072"/>
            <a:ext cx="347488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alibri"/>
                <a:ea typeface="Segoe UI"/>
                <a:cs typeface="Segoe UI"/>
              </a:rPr>
              <a:t>Jim Pepper</a:t>
            </a:r>
          </a:p>
          <a:p>
            <a:pPr algn="ctr"/>
            <a:r>
              <a:rPr lang="en-US" sz="1600" dirty="0">
                <a:latin typeface="Calibri"/>
                <a:ea typeface="Segoe UI"/>
                <a:cs typeface="Segoe UI"/>
              </a:rPr>
              <a:t>Kaw &amp; Muscogee Creek </a:t>
            </a:r>
          </a:p>
          <a:p>
            <a:pPr algn="ctr"/>
            <a:r>
              <a:rPr lang="en-US" sz="1600" dirty="0">
                <a:latin typeface="Calibri"/>
                <a:ea typeface="Segoe UI"/>
                <a:cs typeface="Segoe UI"/>
              </a:rPr>
              <a:t>Musician​</a:t>
            </a:r>
            <a:endParaRPr lang="en-US" sz="1600" dirty="0"/>
          </a:p>
        </p:txBody>
      </p:sp>
      <p:pic>
        <p:nvPicPr>
          <p:cNvPr id="5" name="Picture 5">
            <a:extLst>
              <a:ext uri="{FF2B5EF4-FFF2-40B4-BE49-F238E27FC236}">
                <a16:creationId xmlns:a16="http://schemas.microsoft.com/office/drawing/2014/main" id="{0EBDB1F2-E2D7-42FA-92D5-A0C55FADD6D1}"/>
              </a:ext>
            </a:extLst>
          </p:cNvPr>
          <p:cNvPicPr>
            <a:picLocks noChangeAspect="1"/>
          </p:cNvPicPr>
          <p:nvPr/>
        </p:nvPicPr>
        <p:blipFill rotWithShape="1">
          <a:blip r:embed="rId7">
            <a:extLst>
              <a:ext uri="{28A0092B-C50C-407E-A947-70E740481C1C}">
                <a14:useLocalDpi xmlns:a14="http://schemas.microsoft.com/office/drawing/2010/main" val="0"/>
              </a:ext>
            </a:extLst>
          </a:blip>
          <a:srcRect l="3318" r="1393"/>
          <a:stretch/>
        </p:blipFill>
        <p:spPr>
          <a:xfrm>
            <a:off x="3644349" y="2222451"/>
            <a:ext cx="2415120" cy="2696303"/>
          </a:xfrm>
          <a:prstGeom prst="rect">
            <a:avLst/>
          </a:prstGeom>
          <a:ln>
            <a:solidFill>
              <a:srgbClr val="009999"/>
            </a:solidFill>
          </a:ln>
        </p:spPr>
      </p:pic>
      <p:sp>
        <p:nvSpPr>
          <p:cNvPr id="12" name="TextBox 11">
            <a:extLst>
              <a:ext uri="{FF2B5EF4-FFF2-40B4-BE49-F238E27FC236}">
                <a16:creationId xmlns:a16="http://schemas.microsoft.com/office/drawing/2014/main" id="{4B117FE1-68B7-3867-3473-D420A0EAE9E0}"/>
              </a:ext>
            </a:extLst>
          </p:cNvPr>
          <p:cNvSpPr txBox="1"/>
          <p:nvPr/>
        </p:nvSpPr>
        <p:spPr>
          <a:xfrm>
            <a:off x="468784" y="4589030"/>
            <a:ext cx="1205948" cy="246221"/>
          </a:xfrm>
          <a:prstGeom prst="rect">
            <a:avLst/>
          </a:prstGeom>
          <a:noFill/>
        </p:spPr>
        <p:txBody>
          <a:bodyPr wrap="square" rtlCol="0">
            <a:spAutoFit/>
          </a:bodyPr>
          <a:lstStyle/>
          <a:p>
            <a:r>
              <a:rPr lang="en-US" sz="1000" b="1" dirty="0">
                <a:solidFill>
                  <a:schemeClr val="bg1"/>
                </a:solidFill>
              </a:rPr>
              <a:t>Figure 11.</a:t>
            </a:r>
          </a:p>
        </p:txBody>
      </p:sp>
      <p:sp>
        <p:nvSpPr>
          <p:cNvPr id="13" name="TextBox 12">
            <a:extLst>
              <a:ext uri="{FF2B5EF4-FFF2-40B4-BE49-F238E27FC236}">
                <a16:creationId xmlns:a16="http://schemas.microsoft.com/office/drawing/2014/main" id="{B0F4738C-67F0-E91B-EDC5-5D90B32235A8}"/>
              </a:ext>
            </a:extLst>
          </p:cNvPr>
          <p:cNvSpPr txBox="1"/>
          <p:nvPr/>
        </p:nvSpPr>
        <p:spPr>
          <a:xfrm>
            <a:off x="3644349" y="4672533"/>
            <a:ext cx="1205948" cy="246221"/>
          </a:xfrm>
          <a:prstGeom prst="rect">
            <a:avLst/>
          </a:prstGeom>
          <a:noFill/>
        </p:spPr>
        <p:txBody>
          <a:bodyPr wrap="square" rtlCol="0">
            <a:spAutoFit/>
          </a:bodyPr>
          <a:lstStyle/>
          <a:p>
            <a:r>
              <a:rPr lang="en-US" sz="1000" b="1" dirty="0"/>
              <a:t>Figure 12.</a:t>
            </a:r>
          </a:p>
        </p:txBody>
      </p:sp>
      <p:sp>
        <p:nvSpPr>
          <p:cNvPr id="14" name="TextBox 13">
            <a:extLst>
              <a:ext uri="{FF2B5EF4-FFF2-40B4-BE49-F238E27FC236}">
                <a16:creationId xmlns:a16="http://schemas.microsoft.com/office/drawing/2014/main" id="{E095D327-B986-B5D8-17A8-33D554C57C4F}"/>
              </a:ext>
            </a:extLst>
          </p:cNvPr>
          <p:cNvSpPr txBox="1"/>
          <p:nvPr/>
        </p:nvSpPr>
        <p:spPr>
          <a:xfrm>
            <a:off x="6607455" y="4759231"/>
            <a:ext cx="1205948" cy="246221"/>
          </a:xfrm>
          <a:prstGeom prst="rect">
            <a:avLst/>
          </a:prstGeom>
          <a:noFill/>
        </p:spPr>
        <p:txBody>
          <a:bodyPr wrap="square" rtlCol="0">
            <a:spAutoFit/>
          </a:bodyPr>
          <a:lstStyle/>
          <a:p>
            <a:r>
              <a:rPr lang="en-US" sz="1000" b="1" dirty="0">
                <a:solidFill>
                  <a:schemeClr val="bg1"/>
                </a:solidFill>
              </a:rPr>
              <a:t>Figure 13.</a:t>
            </a:r>
          </a:p>
        </p:txBody>
      </p:sp>
    </p:spTree>
    <p:extLst>
      <p:ext uri="{BB962C8B-B14F-4D97-AF65-F5344CB8AC3E}">
        <p14:creationId xmlns:p14="http://schemas.microsoft.com/office/powerpoint/2010/main" val="2666512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FF7AD-58C3-4B28-B011-4908AF729473}"/>
              </a:ext>
            </a:extLst>
          </p:cNvPr>
          <p:cNvSpPr txBox="1"/>
          <p:nvPr/>
        </p:nvSpPr>
        <p:spPr>
          <a:xfrm>
            <a:off x="0" y="1086633"/>
            <a:ext cx="9144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American Indian Scientists</a:t>
            </a:r>
            <a:endParaRPr lang="en-US" sz="3600" b="1" dirty="0">
              <a:solidFill>
                <a:srgbClr val="008080"/>
              </a:solidFill>
              <a:cs typeface="Calibri"/>
            </a:endParaRPr>
          </a:p>
        </p:txBody>
      </p:sp>
      <p:pic>
        <p:nvPicPr>
          <p:cNvPr id="26" name="Picture 25" descr="A picture containing text&#10;&#10;Description automatically generated">
            <a:extLst>
              <a:ext uri="{FF2B5EF4-FFF2-40B4-BE49-F238E27FC236}">
                <a16:creationId xmlns:a16="http://schemas.microsoft.com/office/drawing/2014/main" id="{884F5E16-6068-4FF6-94D9-4E871AF83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28" name="Picture 27">
            <a:extLst>
              <a:ext uri="{FF2B5EF4-FFF2-40B4-BE49-F238E27FC236}">
                <a16:creationId xmlns:a16="http://schemas.microsoft.com/office/drawing/2014/main" id="{7C068265-9D9F-4DFE-9023-9A0D949257B2}"/>
              </a:ext>
            </a:extLst>
          </p:cNvPr>
          <p:cNvPicPr>
            <a:picLocks noChangeAspect="1"/>
          </p:cNvPicPr>
          <p:nvPr/>
        </p:nvPicPr>
        <p:blipFill rotWithShape="1">
          <a:blip r:embed="rId4">
            <a:extLst>
              <a:ext uri="{28A0092B-C50C-407E-A947-70E740481C1C}">
                <a14:useLocalDpi xmlns:a14="http://schemas.microsoft.com/office/drawing/2010/main" val="0"/>
              </a:ext>
            </a:extLst>
          </a:blip>
          <a:srcRect t="23368"/>
          <a:stretch/>
        </p:blipFill>
        <p:spPr>
          <a:xfrm>
            <a:off x="0" y="6157644"/>
            <a:ext cx="9144000" cy="700723"/>
          </a:xfrm>
          <a:prstGeom prst="rect">
            <a:avLst/>
          </a:prstGeom>
        </p:spPr>
      </p:pic>
      <p:sp>
        <p:nvSpPr>
          <p:cNvPr id="40" name="TextBox 39">
            <a:extLst>
              <a:ext uri="{FF2B5EF4-FFF2-40B4-BE49-F238E27FC236}">
                <a16:creationId xmlns:a16="http://schemas.microsoft.com/office/drawing/2014/main" id="{EDF1F92D-1850-4832-B39B-B798700603E8}"/>
              </a:ext>
            </a:extLst>
          </p:cNvPr>
          <p:cNvSpPr txBox="1"/>
          <p:nvPr/>
        </p:nvSpPr>
        <p:spPr>
          <a:xfrm>
            <a:off x="6234398" y="5028247"/>
            <a:ext cx="2247217" cy="1107996"/>
          </a:xfrm>
          <a:prstGeom prst="rect">
            <a:avLst/>
          </a:prstGeom>
          <a:noFill/>
        </p:spPr>
        <p:txBody>
          <a:bodyPr wrap="none" lIns="91440" tIns="45720" rIns="91440" bIns="45720" rtlCol="0" anchor="t">
            <a:spAutoFit/>
          </a:bodyPr>
          <a:lstStyle/>
          <a:p>
            <a:pPr algn="ctr"/>
            <a:r>
              <a:rPr lang="en-US" b="1" dirty="0"/>
              <a:t>John Herrington</a:t>
            </a:r>
            <a:endParaRPr lang="en-US" b="1" dirty="0">
              <a:cs typeface="Calibri"/>
            </a:endParaRPr>
          </a:p>
          <a:p>
            <a:pPr algn="ctr"/>
            <a:r>
              <a:rPr lang="en-US" sz="1600" dirty="0"/>
              <a:t>Chickasaw</a:t>
            </a:r>
            <a:endParaRPr lang="en-US" sz="1600" dirty="0">
              <a:cs typeface="Calibri"/>
            </a:endParaRPr>
          </a:p>
          <a:p>
            <a:pPr algn="ctr"/>
            <a:r>
              <a:rPr lang="en-US" sz="1600" dirty="0"/>
              <a:t>Astronaut, Naval Aviator,</a:t>
            </a:r>
          </a:p>
          <a:p>
            <a:pPr algn="ctr"/>
            <a:r>
              <a:rPr lang="en-US" sz="1600" dirty="0"/>
              <a:t>&amp; Engineer</a:t>
            </a:r>
            <a:endParaRPr lang="en-US" dirty="0"/>
          </a:p>
        </p:txBody>
      </p:sp>
      <p:sp>
        <p:nvSpPr>
          <p:cNvPr id="4" name="TextBox 3">
            <a:extLst>
              <a:ext uri="{FF2B5EF4-FFF2-40B4-BE49-F238E27FC236}">
                <a16:creationId xmlns:a16="http://schemas.microsoft.com/office/drawing/2014/main" id="{1D67A566-AE05-4E10-8ED5-A31C3C4C8D1B}"/>
              </a:ext>
            </a:extLst>
          </p:cNvPr>
          <p:cNvSpPr txBox="1"/>
          <p:nvPr/>
        </p:nvSpPr>
        <p:spPr>
          <a:xfrm>
            <a:off x="117407" y="5037845"/>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alibri"/>
                <a:ea typeface="Segoe UI"/>
                <a:cs typeface="Segoe UI"/>
              </a:rPr>
              <a:t>Robin Wall Kimmerer, PhD</a:t>
            </a:r>
          </a:p>
          <a:p>
            <a:pPr algn="ctr"/>
            <a:r>
              <a:rPr lang="en-US" sz="1600" dirty="0">
                <a:latin typeface="Calibri"/>
                <a:ea typeface="Segoe UI"/>
                <a:cs typeface="Segoe UI"/>
              </a:rPr>
              <a:t>Potawatomi</a:t>
            </a:r>
          </a:p>
          <a:p>
            <a:pPr algn="ctr"/>
            <a:r>
              <a:rPr lang="en-US" sz="1600" dirty="0">
                <a:latin typeface="Calibri"/>
                <a:ea typeface="Segoe UI"/>
                <a:cs typeface="Segoe UI"/>
              </a:rPr>
              <a:t>Environmental Scientist</a:t>
            </a:r>
          </a:p>
          <a:p>
            <a:pPr algn="ctr"/>
            <a:r>
              <a:rPr lang="en-US" sz="1600" dirty="0">
                <a:latin typeface="Calibri"/>
                <a:ea typeface="Segoe UI"/>
                <a:cs typeface="Segoe UI"/>
              </a:rPr>
              <a:t>&amp; Professor</a:t>
            </a:r>
            <a:endParaRPr lang="en-US" sz="1600" dirty="0"/>
          </a:p>
        </p:txBody>
      </p:sp>
      <p:sp>
        <p:nvSpPr>
          <p:cNvPr id="9" name="TextBox 8">
            <a:extLst>
              <a:ext uri="{FF2B5EF4-FFF2-40B4-BE49-F238E27FC236}">
                <a16:creationId xmlns:a16="http://schemas.microsoft.com/office/drawing/2014/main" id="{E2062BC4-257F-4C07-B794-4959E4538A99}"/>
              </a:ext>
            </a:extLst>
          </p:cNvPr>
          <p:cNvSpPr txBox="1"/>
          <p:nvPr/>
        </p:nvSpPr>
        <p:spPr>
          <a:xfrm>
            <a:off x="3175902" y="5066199"/>
            <a:ext cx="27432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alibri"/>
                <a:ea typeface="Segoe UI"/>
                <a:cs typeface="Segoe UI"/>
              </a:rPr>
              <a:t>Fred Begay, PhD</a:t>
            </a:r>
          </a:p>
          <a:p>
            <a:pPr algn="ctr"/>
            <a:r>
              <a:rPr lang="en-US" sz="1600" dirty="0">
                <a:latin typeface="Calibri"/>
                <a:ea typeface="Segoe UI"/>
                <a:cs typeface="Segoe UI"/>
              </a:rPr>
              <a:t>Navajo &amp; Ute</a:t>
            </a:r>
          </a:p>
          <a:p>
            <a:pPr algn="ctr"/>
            <a:r>
              <a:rPr lang="en-US" sz="1600" dirty="0">
                <a:latin typeface="Calibri"/>
                <a:ea typeface="Segoe UI"/>
                <a:cs typeface="Segoe UI"/>
              </a:rPr>
              <a:t>Nuclear Physicist</a:t>
            </a:r>
            <a:r>
              <a:rPr lang="en-US" dirty="0">
                <a:latin typeface="Calibri"/>
                <a:ea typeface="Segoe UI"/>
                <a:cs typeface="Segoe UI"/>
              </a:rPr>
              <a:t>​</a:t>
            </a:r>
            <a:endParaRPr lang="en-US" dirty="0"/>
          </a:p>
        </p:txBody>
      </p:sp>
      <p:pic>
        <p:nvPicPr>
          <p:cNvPr id="5" name="Picture 5">
            <a:extLst>
              <a:ext uri="{FF2B5EF4-FFF2-40B4-BE49-F238E27FC236}">
                <a16:creationId xmlns:a16="http://schemas.microsoft.com/office/drawing/2014/main" id="{B49657D5-27A1-4EC5-9924-BFE14B045E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6141" y="2634511"/>
            <a:ext cx="3151718" cy="1877898"/>
          </a:xfrm>
          <a:prstGeom prst="rect">
            <a:avLst/>
          </a:prstGeom>
          <a:ln>
            <a:solidFill>
              <a:srgbClr val="009999"/>
            </a:solidFill>
          </a:ln>
        </p:spPr>
      </p:pic>
      <p:pic>
        <p:nvPicPr>
          <p:cNvPr id="6" name="Picture 6">
            <a:extLst>
              <a:ext uri="{FF2B5EF4-FFF2-40B4-BE49-F238E27FC236}">
                <a16:creationId xmlns:a16="http://schemas.microsoft.com/office/drawing/2014/main" id="{51AD5ED5-8F4D-4B42-AAF4-D5F699551A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2918" y="2230645"/>
            <a:ext cx="1734359" cy="2685630"/>
          </a:xfrm>
          <a:prstGeom prst="rect">
            <a:avLst/>
          </a:prstGeom>
          <a:ln>
            <a:solidFill>
              <a:srgbClr val="009999"/>
            </a:solidFill>
          </a:ln>
        </p:spPr>
      </p:pic>
      <p:pic>
        <p:nvPicPr>
          <p:cNvPr id="7" name="Picture 7">
            <a:extLst>
              <a:ext uri="{FF2B5EF4-FFF2-40B4-BE49-F238E27FC236}">
                <a16:creationId xmlns:a16="http://schemas.microsoft.com/office/drawing/2014/main" id="{5582BD2D-DAA3-45D7-A9D9-D43A2E8A2DE9}"/>
              </a:ext>
            </a:extLst>
          </p:cNvPr>
          <p:cNvPicPr>
            <a:picLocks noChangeAspect="1"/>
          </p:cNvPicPr>
          <p:nvPr/>
        </p:nvPicPr>
        <p:blipFill>
          <a:blip r:embed="rId7"/>
          <a:stretch>
            <a:fillRect/>
          </a:stretch>
        </p:blipFill>
        <p:spPr>
          <a:xfrm>
            <a:off x="6437954" y="2230645"/>
            <a:ext cx="2138570" cy="2685630"/>
          </a:xfrm>
          <a:prstGeom prst="rect">
            <a:avLst/>
          </a:prstGeom>
          <a:ln>
            <a:solidFill>
              <a:srgbClr val="009999"/>
            </a:solidFill>
          </a:ln>
        </p:spPr>
      </p:pic>
      <p:sp>
        <p:nvSpPr>
          <p:cNvPr id="12" name="TextBox 11">
            <a:extLst>
              <a:ext uri="{FF2B5EF4-FFF2-40B4-BE49-F238E27FC236}">
                <a16:creationId xmlns:a16="http://schemas.microsoft.com/office/drawing/2014/main" id="{4F89BD72-987D-2C39-0CA3-3432DFEFC080}"/>
              </a:ext>
            </a:extLst>
          </p:cNvPr>
          <p:cNvSpPr txBox="1"/>
          <p:nvPr/>
        </p:nvSpPr>
        <p:spPr>
          <a:xfrm>
            <a:off x="567476" y="4670054"/>
            <a:ext cx="1205948" cy="246221"/>
          </a:xfrm>
          <a:prstGeom prst="rect">
            <a:avLst/>
          </a:prstGeom>
          <a:noFill/>
        </p:spPr>
        <p:txBody>
          <a:bodyPr wrap="square" rtlCol="0">
            <a:spAutoFit/>
          </a:bodyPr>
          <a:lstStyle/>
          <a:p>
            <a:r>
              <a:rPr lang="en-US" sz="1000" b="1" dirty="0"/>
              <a:t>Figure 14.</a:t>
            </a:r>
          </a:p>
        </p:txBody>
      </p:sp>
      <p:sp>
        <p:nvSpPr>
          <p:cNvPr id="13" name="TextBox 12">
            <a:extLst>
              <a:ext uri="{FF2B5EF4-FFF2-40B4-BE49-F238E27FC236}">
                <a16:creationId xmlns:a16="http://schemas.microsoft.com/office/drawing/2014/main" id="{73BFDAC7-5A6B-8EC2-1D63-027043DA93D2}"/>
              </a:ext>
            </a:extLst>
          </p:cNvPr>
          <p:cNvSpPr txBox="1"/>
          <p:nvPr/>
        </p:nvSpPr>
        <p:spPr>
          <a:xfrm>
            <a:off x="2996141" y="4304877"/>
            <a:ext cx="1205948" cy="246221"/>
          </a:xfrm>
          <a:prstGeom prst="rect">
            <a:avLst/>
          </a:prstGeom>
          <a:noFill/>
        </p:spPr>
        <p:txBody>
          <a:bodyPr wrap="square" rtlCol="0">
            <a:spAutoFit/>
          </a:bodyPr>
          <a:lstStyle/>
          <a:p>
            <a:r>
              <a:rPr lang="en-US" sz="1000" b="1" dirty="0"/>
              <a:t>Figure 15.</a:t>
            </a:r>
          </a:p>
        </p:txBody>
      </p:sp>
      <p:sp>
        <p:nvSpPr>
          <p:cNvPr id="14" name="TextBox 13">
            <a:extLst>
              <a:ext uri="{FF2B5EF4-FFF2-40B4-BE49-F238E27FC236}">
                <a16:creationId xmlns:a16="http://schemas.microsoft.com/office/drawing/2014/main" id="{E1E851C7-25CB-D441-14D0-6A14852CCB22}"/>
              </a:ext>
            </a:extLst>
          </p:cNvPr>
          <p:cNvSpPr txBox="1"/>
          <p:nvPr/>
        </p:nvSpPr>
        <p:spPr>
          <a:xfrm>
            <a:off x="6437954" y="4691455"/>
            <a:ext cx="1205948" cy="246221"/>
          </a:xfrm>
          <a:prstGeom prst="rect">
            <a:avLst/>
          </a:prstGeom>
          <a:noFill/>
        </p:spPr>
        <p:txBody>
          <a:bodyPr wrap="square" rtlCol="0">
            <a:spAutoFit/>
          </a:bodyPr>
          <a:lstStyle/>
          <a:p>
            <a:r>
              <a:rPr lang="en-US" sz="1000" b="1" dirty="0">
                <a:solidFill>
                  <a:schemeClr val="bg1"/>
                </a:solidFill>
              </a:rPr>
              <a:t>Figure 16.</a:t>
            </a:r>
          </a:p>
        </p:txBody>
      </p:sp>
    </p:spTree>
    <p:extLst>
      <p:ext uri="{BB962C8B-B14F-4D97-AF65-F5344CB8AC3E}">
        <p14:creationId xmlns:p14="http://schemas.microsoft.com/office/powerpoint/2010/main" val="309431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FF7AD-58C3-4B28-B011-4908AF729473}"/>
              </a:ext>
            </a:extLst>
          </p:cNvPr>
          <p:cNvSpPr txBox="1"/>
          <p:nvPr/>
        </p:nvSpPr>
        <p:spPr>
          <a:xfrm>
            <a:off x="0" y="1086633"/>
            <a:ext cx="9144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8080"/>
                </a:solidFill>
              </a:rPr>
              <a:t>American Indian Politicians</a:t>
            </a:r>
            <a:endParaRPr lang="en-US" sz="3600" b="1" dirty="0">
              <a:solidFill>
                <a:srgbClr val="008080"/>
              </a:solidFill>
              <a:cs typeface="Calibri"/>
            </a:endParaRPr>
          </a:p>
        </p:txBody>
      </p:sp>
      <p:pic>
        <p:nvPicPr>
          <p:cNvPr id="3" name="Picture 2" descr="A person smiling in front of a flag&#10;&#10;Description automatically generated">
            <a:extLst>
              <a:ext uri="{FF2B5EF4-FFF2-40B4-BE49-F238E27FC236}">
                <a16:creationId xmlns:a16="http://schemas.microsoft.com/office/drawing/2014/main" id="{602E94B7-6B35-4A53-9200-BE744BAE92EE}"/>
              </a:ext>
            </a:extLst>
          </p:cNvPr>
          <p:cNvPicPr>
            <a:picLocks noChangeAspect="1"/>
          </p:cNvPicPr>
          <p:nvPr/>
        </p:nvPicPr>
        <p:blipFill rotWithShape="1">
          <a:blip r:embed="rId3"/>
          <a:srcRect t="8282"/>
          <a:stretch/>
        </p:blipFill>
        <p:spPr>
          <a:xfrm>
            <a:off x="192436" y="1879370"/>
            <a:ext cx="2171700" cy="2987750"/>
          </a:xfrm>
          <a:prstGeom prst="rect">
            <a:avLst/>
          </a:prstGeom>
          <a:ln>
            <a:solidFill>
              <a:srgbClr val="009999"/>
            </a:solidFill>
          </a:ln>
        </p:spPr>
      </p:pic>
      <p:pic>
        <p:nvPicPr>
          <p:cNvPr id="7" name="Picture 6">
            <a:extLst>
              <a:ext uri="{FF2B5EF4-FFF2-40B4-BE49-F238E27FC236}">
                <a16:creationId xmlns:a16="http://schemas.microsoft.com/office/drawing/2014/main" id="{9C7F4483-0850-4F2F-9955-2CB9B2EE648A}"/>
              </a:ext>
            </a:extLst>
          </p:cNvPr>
          <p:cNvPicPr>
            <a:picLocks noChangeAspect="1"/>
          </p:cNvPicPr>
          <p:nvPr/>
        </p:nvPicPr>
        <p:blipFill>
          <a:blip r:embed="rId4"/>
          <a:stretch>
            <a:fillRect/>
          </a:stretch>
        </p:blipFill>
        <p:spPr>
          <a:xfrm>
            <a:off x="6561367" y="1879372"/>
            <a:ext cx="2390199" cy="2987749"/>
          </a:xfrm>
          <a:prstGeom prst="rect">
            <a:avLst/>
          </a:prstGeom>
          <a:ln>
            <a:solidFill>
              <a:srgbClr val="009999"/>
            </a:solidFill>
          </a:ln>
        </p:spPr>
      </p:pic>
      <p:pic>
        <p:nvPicPr>
          <p:cNvPr id="9" name="Picture 8">
            <a:extLst>
              <a:ext uri="{FF2B5EF4-FFF2-40B4-BE49-F238E27FC236}">
                <a16:creationId xmlns:a16="http://schemas.microsoft.com/office/drawing/2014/main" id="{AF9D72F3-6EC6-415D-9B14-158EDA2D7089}"/>
              </a:ext>
            </a:extLst>
          </p:cNvPr>
          <p:cNvPicPr>
            <a:picLocks noChangeAspect="1"/>
          </p:cNvPicPr>
          <p:nvPr/>
        </p:nvPicPr>
        <p:blipFill rotWithShape="1">
          <a:blip r:embed="rId5">
            <a:extLst>
              <a:ext uri="{28A0092B-C50C-407E-A947-70E740481C1C}">
                <a14:useLocalDpi xmlns:a14="http://schemas.microsoft.com/office/drawing/2010/main" val="0"/>
              </a:ext>
            </a:extLst>
          </a:blip>
          <a:srcRect l="26338" t="20228" r="6110"/>
          <a:stretch/>
        </p:blipFill>
        <p:spPr>
          <a:xfrm>
            <a:off x="2852389" y="2178284"/>
            <a:ext cx="3220724" cy="2535535"/>
          </a:xfrm>
          <a:prstGeom prst="rect">
            <a:avLst/>
          </a:prstGeom>
          <a:ln>
            <a:solidFill>
              <a:srgbClr val="009999"/>
            </a:solidFill>
          </a:ln>
        </p:spPr>
      </p:pic>
      <p:sp>
        <p:nvSpPr>
          <p:cNvPr id="11" name="TextBox 10">
            <a:extLst>
              <a:ext uri="{FF2B5EF4-FFF2-40B4-BE49-F238E27FC236}">
                <a16:creationId xmlns:a16="http://schemas.microsoft.com/office/drawing/2014/main" id="{84BCB735-A246-49ED-8E51-C724D184F3C6}"/>
              </a:ext>
            </a:extLst>
          </p:cNvPr>
          <p:cNvSpPr txBox="1"/>
          <p:nvPr/>
        </p:nvSpPr>
        <p:spPr>
          <a:xfrm>
            <a:off x="192436" y="4924237"/>
            <a:ext cx="2171700" cy="830997"/>
          </a:xfrm>
          <a:prstGeom prst="rect">
            <a:avLst/>
          </a:prstGeom>
          <a:noFill/>
        </p:spPr>
        <p:txBody>
          <a:bodyPr wrap="square" rtlCol="0">
            <a:spAutoFit/>
          </a:bodyPr>
          <a:lstStyle/>
          <a:p>
            <a:pPr algn="ctr"/>
            <a:r>
              <a:rPr lang="en-US" b="1" dirty="0">
                <a:solidFill>
                  <a:schemeClr val="tx1"/>
                </a:solidFill>
              </a:rPr>
              <a:t>Sharice </a:t>
            </a:r>
            <a:r>
              <a:rPr lang="en-US" b="1" dirty="0" err="1">
                <a:solidFill>
                  <a:schemeClr val="tx1"/>
                </a:solidFill>
              </a:rPr>
              <a:t>Davids</a:t>
            </a:r>
            <a:endParaRPr lang="en-US" b="1" dirty="0">
              <a:solidFill>
                <a:schemeClr val="tx1"/>
              </a:solidFill>
            </a:endParaRPr>
          </a:p>
          <a:p>
            <a:pPr algn="ctr"/>
            <a:r>
              <a:rPr lang="en-US" sz="1600" dirty="0">
                <a:solidFill>
                  <a:schemeClr val="tx1"/>
                </a:solidFill>
              </a:rPr>
              <a:t>Ho-Chunk</a:t>
            </a:r>
          </a:p>
          <a:p>
            <a:pPr algn="ctr"/>
            <a:r>
              <a:rPr lang="en-US" sz="1200" dirty="0">
                <a:solidFill>
                  <a:schemeClr val="tx1"/>
                </a:solidFill>
              </a:rPr>
              <a:t>U.S. Representative of Kansas</a:t>
            </a:r>
          </a:p>
        </p:txBody>
      </p:sp>
      <p:sp>
        <p:nvSpPr>
          <p:cNvPr id="21" name="TextBox 20">
            <a:extLst>
              <a:ext uri="{FF2B5EF4-FFF2-40B4-BE49-F238E27FC236}">
                <a16:creationId xmlns:a16="http://schemas.microsoft.com/office/drawing/2014/main" id="{63F99F73-CE56-4B11-B9F7-9F281050FE0C}"/>
              </a:ext>
            </a:extLst>
          </p:cNvPr>
          <p:cNvSpPr txBox="1"/>
          <p:nvPr/>
        </p:nvSpPr>
        <p:spPr>
          <a:xfrm>
            <a:off x="6496664" y="4916681"/>
            <a:ext cx="2374047" cy="1015663"/>
          </a:xfrm>
          <a:prstGeom prst="rect">
            <a:avLst/>
          </a:prstGeom>
          <a:noFill/>
        </p:spPr>
        <p:txBody>
          <a:bodyPr wrap="none" rtlCol="0">
            <a:spAutoFit/>
          </a:bodyPr>
          <a:lstStyle/>
          <a:p>
            <a:pPr algn="ctr"/>
            <a:r>
              <a:rPr lang="en-US" b="1" dirty="0">
                <a:solidFill>
                  <a:schemeClr val="tx1"/>
                </a:solidFill>
              </a:rPr>
              <a:t>Deb </a:t>
            </a:r>
            <a:r>
              <a:rPr lang="en-US" b="1" dirty="0" err="1">
                <a:solidFill>
                  <a:schemeClr val="tx1"/>
                </a:solidFill>
              </a:rPr>
              <a:t>Haaland</a:t>
            </a:r>
            <a:endParaRPr lang="en-US" b="1" dirty="0">
              <a:solidFill>
                <a:schemeClr val="tx1"/>
              </a:solidFill>
            </a:endParaRPr>
          </a:p>
          <a:p>
            <a:pPr algn="ctr"/>
            <a:r>
              <a:rPr lang="en-US" sz="1600" dirty="0">
                <a:solidFill>
                  <a:schemeClr val="tx1"/>
                </a:solidFill>
              </a:rPr>
              <a:t>Laguna Pueblo</a:t>
            </a:r>
          </a:p>
          <a:p>
            <a:pPr algn="ctr"/>
            <a:r>
              <a:rPr lang="en-US" sz="1200" dirty="0">
                <a:solidFill>
                  <a:schemeClr val="tx1"/>
                </a:solidFill>
              </a:rPr>
              <a:t>U.S. Representative of New Mexico</a:t>
            </a:r>
          </a:p>
          <a:p>
            <a:pPr algn="ctr"/>
            <a:r>
              <a:rPr lang="en-US" sz="1200" dirty="0">
                <a:solidFill>
                  <a:schemeClr val="tx1"/>
                </a:solidFill>
              </a:rPr>
              <a:t>Current Secretary of the Interior</a:t>
            </a:r>
            <a:endParaRPr lang="en-US" dirty="0"/>
          </a:p>
        </p:txBody>
      </p:sp>
      <p:sp>
        <p:nvSpPr>
          <p:cNvPr id="24" name="TextBox 23">
            <a:extLst>
              <a:ext uri="{FF2B5EF4-FFF2-40B4-BE49-F238E27FC236}">
                <a16:creationId xmlns:a16="http://schemas.microsoft.com/office/drawing/2014/main" id="{C0E90FE9-3868-41A5-9484-B07EF99A39BC}"/>
              </a:ext>
            </a:extLst>
          </p:cNvPr>
          <p:cNvSpPr txBox="1"/>
          <p:nvPr/>
        </p:nvSpPr>
        <p:spPr>
          <a:xfrm>
            <a:off x="2754321" y="4760881"/>
            <a:ext cx="354563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b="1" dirty="0">
                <a:latin typeface="Calibri"/>
                <a:ea typeface="Segoe UI"/>
                <a:cs typeface="Segoe UI"/>
              </a:rPr>
              <a:t>Kimberly Teehee​</a:t>
            </a:r>
          </a:p>
          <a:p>
            <a:pPr algn="ctr" rtl="0"/>
            <a:r>
              <a:rPr lang="en-US" sz="1600" dirty="0">
                <a:latin typeface="Calibri"/>
                <a:ea typeface="Segoe UI"/>
                <a:cs typeface="Segoe UI"/>
              </a:rPr>
              <a:t>Cherokee​</a:t>
            </a:r>
          </a:p>
          <a:p>
            <a:pPr algn="ctr" rtl="0"/>
            <a:r>
              <a:rPr lang="en-US" sz="1200" dirty="0">
                <a:latin typeface="Calibri"/>
                <a:ea typeface="Segoe UI"/>
                <a:cs typeface="Segoe UI"/>
              </a:rPr>
              <a:t>Delegate to the U.S. House of Representatives from the Cherokee Nation</a:t>
            </a:r>
          </a:p>
          <a:p>
            <a:pPr algn="ctr"/>
            <a:r>
              <a:rPr lang="en-US" sz="1200" dirty="0">
                <a:latin typeface="Calibri"/>
                <a:ea typeface="Segoe UI"/>
                <a:cs typeface="Segoe UI"/>
              </a:rPr>
              <a:t>White House Domestic Policy Council Member</a:t>
            </a:r>
            <a:endParaRPr lang="en-US" sz="1200">
              <a:latin typeface="Calibri"/>
              <a:cs typeface="Calibri"/>
            </a:endParaRPr>
          </a:p>
        </p:txBody>
      </p:sp>
      <p:pic>
        <p:nvPicPr>
          <p:cNvPr id="26" name="Picture 25" descr="A picture containing text&#10;&#10;Description automatically generated">
            <a:extLst>
              <a:ext uri="{FF2B5EF4-FFF2-40B4-BE49-F238E27FC236}">
                <a16:creationId xmlns:a16="http://schemas.microsoft.com/office/drawing/2014/main" id="{884F5E16-6068-4FF6-94D9-4E871AF83E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28" name="Picture 27">
            <a:extLst>
              <a:ext uri="{FF2B5EF4-FFF2-40B4-BE49-F238E27FC236}">
                <a16:creationId xmlns:a16="http://schemas.microsoft.com/office/drawing/2014/main" id="{7C068265-9D9F-4DFE-9023-9A0D949257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
        <p:nvSpPr>
          <p:cNvPr id="12" name="TextBox 11">
            <a:extLst>
              <a:ext uri="{FF2B5EF4-FFF2-40B4-BE49-F238E27FC236}">
                <a16:creationId xmlns:a16="http://schemas.microsoft.com/office/drawing/2014/main" id="{B947B10F-44E6-21BA-D8FE-A5D555C35603}"/>
              </a:ext>
            </a:extLst>
          </p:cNvPr>
          <p:cNvSpPr txBox="1"/>
          <p:nvPr/>
        </p:nvSpPr>
        <p:spPr>
          <a:xfrm>
            <a:off x="192434" y="4641951"/>
            <a:ext cx="1205948" cy="246221"/>
          </a:xfrm>
          <a:prstGeom prst="rect">
            <a:avLst/>
          </a:prstGeom>
          <a:noFill/>
        </p:spPr>
        <p:txBody>
          <a:bodyPr wrap="square" rtlCol="0">
            <a:spAutoFit/>
          </a:bodyPr>
          <a:lstStyle/>
          <a:p>
            <a:r>
              <a:rPr lang="en-US" sz="1000" b="1" dirty="0">
                <a:solidFill>
                  <a:schemeClr val="bg1"/>
                </a:solidFill>
              </a:rPr>
              <a:t>Figure 17.</a:t>
            </a:r>
          </a:p>
        </p:txBody>
      </p:sp>
      <p:sp>
        <p:nvSpPr>
          <p:cNvPr id="13" name="TextBox 12">
            <a:extLst>
              <a:ext uri="{FF2B5EF4-FFF2-40B4-BE49-F238E27FC236}">
                <a16:creationId xmlns:a16="http://schemas.microsoft.com/office/drawing/2014/main" id="{553E5FF9-9805-4AAE-0615-605FE2728BD8}"/>
              </a:ext>
            </a:extLst>
          </p:cNvPr>
          <p:cNvSpPr txBox="1"/>
          <p:nvPr/>
        </p:nvSpPr>
        <p:spPr>
          <a:xfrm>
            <a:off x="2754321" y="4491129"/>
            <a:ext cx="1205948" cy="246221"/>
          </a:xfrm>
          <a:prstGeom prst="rect">
            <a:avLst/>
          </a:prstGeom>
          <a:noFill/>
        </p:spPr>
        <p:txBody>
          <a:bodyPr wrap="square" rtlCol="0">
            <a:spAutoFit/>
          </a:bodyPr>
          <a:lstStyle/>
          <a:p>
            <a:r>
              <a:rPr lang="en-US" sz="1000" b="1" dirty="0"/>
              <a:t>Figure 18.</a:t>
            </a:r>
          </a:p>
        </p:txBody>
      </p:sp>
      <p:sp>
        <p:nvSpPr>
          <p:cNvPr id="14" name="TextBox 13">
            <a:extLst>
              <a:ext uri="{FF2B5EF4-FFF2-40B4-BE49-F238E27FC236}">
                <a16:creationId xmlns:a16="http://schemas.microsoft.com/office/drawing/2014/main" id="{ECB9894B-7204-7D00-7657-5B636FE8F169}"/>
              </a:ext>
            </a:extLst>
          </p:cNvPr>
          <p:cNvSpPr txBox="1"/>
          <p:nvPr/>
        </p:nvSpPr>
        <p:spPr>
          <a:xfrm>
            <a:off x="6496664" y="4627808"/>
            <a:ext cx="1205948" cy="246221"/>
          </a:xfrm>
          <a:prstGeom prst="rect">
            <a:avLst/>
          </a:prstGeom>
          <a:noFill/>
        </p:spPr>
        <p:txBody>
          <a:bodyPr wrap="square" rtlCol="0">
            <a:spAutoFit/>
          </a:bodyPr>
          <a:lstStyle/>
          <a:p>
            <a:r>
              <a:rPr lang="en-US" sz="1000" b="1" dirty="0">
                <a:solidFill>
                  <a:schemeClr val="bg1"/>
                </a:solidFill>
              </a:rPr>
              <a:t>Figure 19.</a:t>
            </a:r>
          </a:p>
        </p:txBody>
      </p:sp>
    </p:spTree>
    <p:extLst>
      <p:ext uri="{BB962C8B-B14F-4D97-AF65-F5344CB8AC3E}">
        <p14:creationId xmlns:p14="http://schemas.microsoft.com/office/powerpoint/2010/main" val="4017928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1944</TotalTime>
  <Words>1913</Words>
  <Application>Microsoft Office PowerPoint</Application>
  <PresentationFormat>Letter Paper (8.5x11 in)</PresentationFormat>
  <Paragraphs>362</Paragraphs>
  <Slides>38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Arial,Sans-Serif</vt:lpstr>
      <vt:lpstr>Calibri</vt:lpstr>
      <vt:lpstr>Calibri Light</vt:lpstr>
      <vt:lpstr>Inter</vt:lpstr>
      <vt:lpstr>Segoe UI</vt:lpstr>
      <vt:lpstr>Office Theme</vt:lpstr>
      <vt:lpstr>Simple 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Lapham, Heather Alynn</dc:creator>
  <cp:lastModifiedBy>jmarante</cp:lastModifiedBy>
  <cp:revision>615</cp:revision>
  <cp:lastPrinted>2020-11-21T19:36:21Z</cp:lastPrinted>
  <dcterms:created xsi:type="dcterms:W3CDTF">2017-07-06T14:30:10Z</dcterms:created>
  <dcterms:modified xsi:type="dcterms:W3CDTF">2022-05-18T18:45:18Z</dcterms:modified>
</cp:coreProperties>
</file>