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71" r:id="rId4"/>
    <p:sldId id="275" r:id="rId5"/>
    <p:sldId id="274" r:id="rId6"/>
    <p:sldId id="272" r:id="rId7"/>
    <p:sldId id="273" r:id="rId8"/>
    <p:sldId id="277" r:id="rId9"/>
    <p:sldId id="278" r:id="rId10"/>
    <p:sldId id="262" r:id="rId11"/>
    <p:sldId id="279" r:id="rId12"/>
    <p:sldId id="265" r:id="rId13"/>
    <p:sldId id="266" r:id="rId14"/>
    <p:sldId id="267" r:id="rId15"/>
    <p:sldId id="268" r:id="rId16"/>
    <p:sldId id="280" r:id="rId17"/>
    <p:sldId id="270"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4162" autoAdjust="0"/>
  </p:normalViewPr>
  <p:slideViewPr>
    <p:cSldViewPr snapToGrid="0" snapToObjects="1">
      <p:cViewPr>
        <p:scale>
          <a:sx n="81" d="100"/>
          <a:sy n="81" d="100"/>
        </p:scale>
        <p:origin x="860" y="-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8fce9777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8fce9777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American Indians used paddles, corn cobs, nets, rope, fabric, sticks, and other materials to add texture to their ceramics.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8fce9777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8fce9777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t>
            </a:r>
            <a:r>
              <a:rPr lang="en-US" dirty="0" err="1"/>
              <a:t>youtu.be</a:t>
            </a:r>
            <a:r>
              <a:rPr lang="en-US" dirty="0"/>
              <a:t>/MYUiYM78_kY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Lynch’s art incorporates many animals and symbols from </a:t>
            </a:r>
            <a:r>
              <a:rPr lang="en-US" dirty="0" err="1"/>
              <a:t>Haliwa</a:t>
            </a:r>
            <a:r>
              <a:rPr lang="en-US" dirty="0"/>
              <a:t>-Saponi folklore and oral history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ea4fdcfc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ea4fdcfc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dk1"/>
                </a:solidFill>
                <a:highlight>
                  <a:srgbClr val="8A9DA7"/>
                </a:highlight>
              </a:rPr>
              <a:t>Herman Oxendine, gets his clay from the banks of the Lumbee river, then shapes his pottery and fires in in a pit. He leaves the pottery its natural color. He also weaves pine needle baskets and paints gourds. </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d4b5995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d4b5995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Davy Arch is an avid local historian in the Cherokee community. He and other scholars in the community theorized and experimented with reproducing the ancient Cherokee coil pots. They realized that the native Cherokees made the pots very thin and textured the outsides so that the pots could expand and contract in the cooking fires without fear of cracking. Patterns related directly to the culture and had symbolic significance in the religion.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ccca8730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eccca8730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While some Cherokee potters use stamped designs that are directly from their ancestors, others like Bernadine George have used the stamped techniques to express their own creative vision</a:t>
            </a:r>
            <a:r>
              <a:rPr lang="en" dirty="0" smtClean="0">
                <a:solidFill>
                  <a:schemeClr val="dk1"/>
                </a:solidFill>
              </a:rPr>
              <a:t>.</a:t>
            </a: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f368d65f2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f368d65f2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t>
            </a:r>
            <a:r>
              <a:rPr lang="en-US" dirty="0" err="1"/>
              <a:t>www.robesonian.com</a:t>
            </a:r>
            <a:r>
              <a:rPr lang="en-US" dirty="0"/>
              <a:t>/features/96586/</a:t>
            </a:r>
            <a:r>
              <a:rPr lang="en-US" dirty="0" err="1"/>
              <a:t>pembroke</a:t>
            </a:r>
            <a:r>
              <a:rPr lang="en-US" dirty="0"/>
              <a:t>-artists-keep-traditions-alive</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f368d65f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f368d65f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Ask students: </a:t>
            </a:r>
            <a:r>
              <a:rPr lang="en" dirty="0"/>
              <a:t>Where have you learned about American Indians?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These fragments are called sherds!</a:t>
            </a:r>
          </a:p>
          <a:p>
            <a:endParaRPr lang="en-US" dirty="0"/>
          </a:p>
          <a:p>
            <a:r>
              <a:rPr lang="en-US" dirty="0"/>
              <a:t>Wall Site, AD 1400-1600</a:t>
            </a:r>
          </a:p>
          <a:p>
            <a:endParaRPr lang="en-US" dirty="0"/>
          </a:p>
          <a:p>
            <a:r>
              <a:rPr lang="en-US" dirty="0"/>
              <a:t>Cord marked sherds from Southside, VA dating 600-1200 AD</a:t>
            </a:r>
          </a:p>
          <a:p>
            <a:endParaRPr lang="en-US" dirty="0"/>
          </a:p>
        </p:txBody>
      </p:sp>
    </p:spTree>
    <p:extLst>
      <p:ext uri="{BB962C8B-B14F-4D97-AF65-F5344CB8AC3E}">
        <p14:creationId xmlns:p14="http://schemas.microsoft.com/office/powerpoint/2010/main" val="365313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a:t>
            </a:r>
          </a:p>
          <a:p>
            <a:pPr lvl="1"/>
            <a:r>
              <a:rPr lang="en-US" dirty="0"/>
              <a:t>Preservation/sturdiness</a:t>
            </a:r>
          </a:p>
          <a:p>
            <a:pPr lvl="1"/>
            <a:r>
              <a:rPr lang="en-US" dirty="0"/>
              <a:t>Abundance of uses (next slide)</a:t>
            </a:r>
          </a:p>
          <a:p>
            <a:endParaRPr lang="en-US" dirty="0"/>
          </a:p>
        </p:txBody>
      </p:sp>
    </p:spTree>
    <p:extLst>
      <p:ext uri="{BB962C8B-B14F-4D97-AF65-F5344CB8AC3E}">
        <p14:creationId xmlns:p14="http://schemas.microsoft.com/office/powerpoint/2010/main" val="3754870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smtClean="0"/>
              <a:t>Sometimes </a:t>
            </a:r>
            <a:r>
              <a:rPr lang="en-US" sz="1100" dirty="0"/>
              <a:t>archaeologists find complete vessels and other times fragments. </a:t>
            </a:r>
            <a:br>
              <a:rPr lang="en-US" sz="1100" dirty="0"/>
            </a:br>
            <a:endParaRPr lang="en-US" sz="1100" dirty="0"/>
          </a:p>
          <a:p>
            <a:r>
              <a:rPr lang="en-US" sz="1100" dirty="0"/>
              <a:t>Europeans/ Euro-Americans did this too before the invention of plastic. </a:t>
            </a:r>
            <a:r>
              <a:rPr lang="en-US" sz="1100" dirty="0" smtClean="0"/>
              <a:t>Although </a:t>
            </a:r>
            <a:r>
              <a:rPr lang="en-US" sz="1100" dirty="0"/>
              <a:t>they did have more material options like glass and iron, but those materials could be expensive, delicate, or heavy.</a:t>
            </a:r>
            <a:endParaRPr lang="en-US" dirty="0"/>
          </a:p>
        </p:txBody>
      </p:sp>
    </p:spTree>
    <p:extLst>
      <p:ext uri="{BB962C8B-B14F-4D97-AF65-F5344CB8AC3E}">
        <p14:creationId xmlns:p14="http://schemas.microsoft.com/office/powerpoint/2010/main" val="1762878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they have enough pieces, they can put it back together!</a:t>
            </a:r>
          </a:p>
        </p:txBody>
      </p:sp>
    </p:spTree>
    <p:extLst>
      <p:ext uri="{BB962C8B-B14F-4D97-AF65-F5344CB8AC3E}">
        <p14:creationId xmlns:p14="http://schemas.microsoft.com/office/powerpoint/2010/main" val="1375776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628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Lip/rim pieces</a:t>
            </a:r>
          </a:p>
        </p:txBody>
      </p:sp>
    </p:spTree>
    <p:extLst>
      <p:ext uri="{BB962C8B-B14F-4D97-AF65-F5344CB8AC3E}">
        <p14:creationId xmlns:p14="http://schemas.microsoft.com/office/powerpoint/2010/main" val="1135121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1453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A9DA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commons.wikimedia.org/wiki/File:Joel_queen_e_band_cwy.jpg" TargetMode="External"/><Relationship Id="rId4" Type="http://schemas.openxmlformats.org/officeDocument/2006/relationships/hyperlink" Target="https://www.flickr.com/photos/122654055@N06/2307299080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hyperlink" Target="https://americanindian.si.edu/collections-search/objects/NMAI_28081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si.edu/object/mask:NMAI_271086"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hyperlink" Target="http://mcclungmuseum.utk.edu/"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s://www.warrencountyartsnc.org/senora-lynch" TargetMode="External"/><Relationship Id="rId2" Type="http://schemas.openxmlformats.org/officeDocument/2006/relationships/image" Target="../media/image22.jpe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hyperlink" Target="https://www.fanpop.com/clubs/pocahontas/images/12924522/title/pocahontas-photo" TargetMode="External"/><Relationship Id="rId13" Type="http://schemas.openxmlformats.org/officeDocument/2006/relationships/hyperlink" Target="https://archive.knoxnews.com/news/state/museum-helps-tell-cherokee-tribes-story-ep-408268462-358680381.html/" TargetMode="External"/><Relationship Id="rId3" Type="http://schemas.openxmlformats.org/officeDocument/2006/relationships/hyperlink" Target="https://ancientnc.web.unc.edu/" TargetMode="External"/><Relationship Id="rId7" Type="http://schemas.openxmlformats.org/officeDocument/2006/relationships/hyperlink" Target="https://www.lawinsport.com/blogs/sports-law-insider/item/washington-redskins-trademark-registration-cancelled" TargetMode="External"/><Relationship Id="rId12" Type="http://schemas.openxmlformats.org/officeDocument/2006/relationships/hyperlink" Target="https://www.wunc.org/arts-culture/2017-10-02/a-life-dedicated-to-keeping-cherokee-culture-meet-davy-arch"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hyperlink" Target="https://www.lakegastongazette-observer.com/news/article_8ebd36be-771b-11e9-8a54-23e46b9d4539.html" TargetMode="External"/><Relationship Id="rId11" Type="http://schemas.openxmlformats.org/officeDocument/2006/relationships/hyperlink" Target="https://www.robesonian.com/features/96586/pembroke-artists-keep-traditions-alive" TargetMode="External"/><Relationship Id="rId5" Type="http://schemas.openxmlformats.org/officeDocument/2006/relationships/hyperlink" Target="https://youtu.be/MYUiYM78_kY" TargetMode="External"/><Relationship Id="rId15" Type="http://schemas.openxmlformats.org/officeDocument/2006/relationships/hyperlink" Target="https://www.wcu.edu/bardo-arts-center/fine-art-museum/exhibitions/2017-exhibits/ancient-forms_modern-minds.aspx" TargetMode="External"/><Relationship Id="rId10" Type="http://schemas.openxmlformats.org/officeDocument/2006/relationships/hyperlink" Target="https://www.geographicguide.com/maps-america.htm" TargetMode="External"/><Relationship Id="rId4" Type="http://schemas.openxmlformats.org/officeDocument/2006/relationships/hyperlink" Target="https://goosepenpress.com/uploads/files/Contemporary_Pottery_from_North_Carolina's_American_Indian_Communities_sample_pages.pdf" TargetMode="External"/><Relationship Id="rId9" Type="http://schemas.openxmlformats.org/officeDocument/2006/relationships/hyperlink" Target="https://en.wikipedia.org/wiki/Module:Location_map/data/USA_Alaska/doc" TargetMode="External"/><Relationship Id="rId14" Type="http://schemas.openxmlformats.org/officeDocument/2006/relationships/hyperlink" Target="https://www.worthpoint.com/worthopedia/1996-bernadine-george-cherokee-1840557777"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Anatomy_of_a_Vessel.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Cherokeestampingpaddles.pn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26500" y="800089"/>
            <a:ext cx="90699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dirty="0"/>
              <a:t>American Indian Pottery of NC</a:t>
            </a:r>
            <a:r>
              <a:rPr lang="en" dirty="0" smtClean="0"/>
              <a:t>: </a:t>
            </a:r>
            <a:r>
              <a:rPr lang="en" dirty="0" smtClean="0"/>
              <a:t/>
            </a:r>
            <a:br>
              <a:rPr lang="en" dirty="0" smtClean="0"/>
            </a:br>
            <a:r>
              <a:rPr lang="en" dirty="0" smtClean="0"/>
              <a:t>Past </a:t>
            </a:r>
            <a:r>
              <a:rPr lang="en" dirty="0"/>
              <a:t>&amp; Present</a:t>
            </a:r>
            <a:endParaRPr dirty="0"/>
          </a:p>
        </p:txBody>
      </p:sp>
      <p:pic>
        <p:nvPicPr>
          <p:cNvPr id="56" name="Google Shape;56;p13"/>
          <p:cNvPicPr preferRelativeResize="0"/>
          <p:nvPr/>
        </p:nvPicPr>
        <p:blipFill>
          <a:blip r:embed="rId3">
            <a:alphaModFix/>
          </a:blip>
          <a:stretch>
            <a:fillRect/>
          </a:stretch>
        </p:blipFill>
        <p:spPr>
          <a:xfrm>
            <a:off x="80313" y="2113398"/>
            <a:ext cx="3104243" cy="1993426"/>
          </a:xfrm>
          <a:prstGeom prst="rect">
            <a:avLst/>
          </a:prstGeom>
          <a:noFill/>
          <a:ln>
            <a:noFill/>
          </a:ln>
        </p:spPr>
      </p:pic>
      <p:sp>
        <p:nvSpPr>
          <p:cNvPr id="2" name="TextBox 1">
            <a:extLst>
              <a:ext uri="{FF2B5EF4-FFF2-40B4-BE49-F238E27FC236}">
                <a16:creationId xmlns:a16="http://schemas.microsoft.com/office/drawing/2014/main" id="{C87BECDD-01C6-ED41-85D0-9EE645BC8DBA}"/>
              </a:ext>
            </a:extLst>
          </p:cNvPr>
          <p:cNvSpPr txBox="1"/>
          <p:nvPr/>
        </p:nvSpPr>
        <p:spPr>
          <a:xfrm>
            <a:off x="0" y="4374058"/>
            <a:ext cx="6620723" cy="861774"/>
          </a:xfrm>
          <a:prstGeom prst="rect">
            <a:avLst/>
          </a:prstGeom>
          <a:noFill/>
        </p:spPr>
        <p:txBody>
          <a:bodyPr wrap="none" rtlCol="0">
            <a:spAutoFit/>
          </a:bodyPr>
          <a:lstStyle/>
          <a:p>
            <a:r>
              <a:rPr lang="en-US" sz="1000" dirty="0" smtClean="0"/>
              <a:t>Image 1 </a:t>
            </a:r>
            <a:r>
              <a:rPr lang="en-US" sz="1000" dirty="0"/>
              <a:t>courtesy of the Research Laboratories of Archaeology at UNC, </a:t>
            </a:r>
            <a:r>
              <a:rPr lang="en-US" sz="1000" dirty="0" smtClean="0"/>
              <a:t/>
            </a:r>
            <a:br>
              <a:rPr lang="en-US" sz="1000" dirty="0" smtClean="0"/>
            </a:br>
            <a:r>
              <a:rPr lang="en-US" sz="1000" dirty="0"/>
              <a:t>Image </a:t>
            </a:r>
            <a:r>
              <a:rPr lang="en-US" sz="1000" dirty="0" smtClean="0"/>
              <a:t>2 source</a:t>
            </a:r>
            <a:r>
              <a:rPr lang="en-US" sz="1000" dirty="0"/>
              <a:t>: Maude Welch – Making Cherokee Indian Pottery – Cherokee, NC by </a:t>
            </a:r>
            <a:r>
              <a:rPr lang="en-US" sz="1000" dirty="0" err="1"/>
              <a:t>unclibraries_commons</a:t>
            </a:r>
            <a:r>
              <a:rPr lang="en-US" sz="1000" dirty="0"/>
              <a:t> is </a:t>
            </a:r>
            <a:r>
              <a:rPr lang="en-US" sz="1000" dirty="0" smtClean="0"/>
              <a:t/>
            </a:r>
            <a:br>
              <a:rPr lang="en-US" sz="1000" dirty="0" smtClean="0"/>
            </a:br>
            <a:r>
              <a:rPr lang="en-US" sz="1000" dirty="0" smtClean="0"/>
              <a:t>marked </a:t>
            </a:r>
            <a:r>
              <a:rPr lang="en-US" sz="1000" dirty="0"/>
              <a:t>with a CC PDM 1.0 </a:t>
            </a:r>
            <a:r>
              <a:rPr lang="en-US" sz="1000" u="sng" dirty="0">
                <a:hlinkClick r:id="rId4"/>
              </a:rPr>
              <a:t>https://www.flickr.com/photos/122654055@N06/23072990806</a:t>
            </a:r>
            <a:r>
              <a:rPr lang="en-US" sz="1000" dirty="0"/>
              <a:t> </a:t>
            </a:r>
            <a:br>
              <a:rPr lang="en-US" sz="1000" dirty="0"/>
            </a:br>
            <a:r>
              <a:rPr lang="en-US" sz="1000" dirty="0"/>
              <a:t>Image 3 source: </a:t>
            </a:r>
            <a:r>
              <a:rPr lang="en-US" sz="1000" dirty="0">
                <a:hlinkClick r:id="rId5"/>
              </a:rPr>
              <a:t>https://</a:t>
            </a:r>
            <a:r>
              <a:rPr lang="en-US" sz="1000" dirty="0" smtClean="0">
                <a:hlinkClick r:id="rId5"/>
              </a:rPr>
              <a:t>commons.wikimedia.org/wiki/File:Joel_queen_e_band_cwy.jpg</a:t>
            </a:r>
            <a:r>
              <a:rPr lang="en-US" sz="1000" dirty="0" smtClean="0"/>
              <a:t> Image in the public domain.</a:t>
            </a:r>
            <a:endParaRPr lang="en-US" sz="1000" dirty="0"/>
          </a:p>
          <a:p>
            <a:endParaRPr lang="en-US" sz="1000" dirty="0"/>
          </a:p>
        </p:txBody>
      </p:sp>
      <p:pic>
        <p:nvPicPr>
          <p:cNvPr id="1026" name="Picture 2" descr="Maude Welch -- Making Cherokee Indian Pottery -- Cherokee, N.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4364" y="2119086"/>
            <a:ext cx="3088686" cy="1987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Joel queen e band cw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2858" y="800089"/>
            <a:ext cx="2143253" cy="3306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494700" y="115000"/>
            <a:ext cx="847322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dirty="0"/>
              <a:t>Some pottery has decorations created from impressing objects or stamping designs into the wet clay</a:t>
            </a:r>
            <a:endParaRPr sz="2000" dirty="0"/>
          </a:p>
        </p:txBody>
      </p:sp>
      <p:pic>
        <p:nvPicPr>
          <p:cNvPr id="105" name="Google Shape;105;p19"/>
          <p:cNvPicPr preferRelativeResize="0"/>
          <p:nvPr/>
        </p:nvPicPr>
        <p:blipFill rotWithShape="1">
          <a:blip r:embed="rId3">
            <a:alphaModFix/>
          </a:blip>
          <a:srcRect b="47347"/>
          <a:stretch/>
        </p:blipFill>
        <p:spPr>
          <a:xfrm>
            <a:off x="88039" y="1650298"/>
            <a:ext cx="3014643" cy="2084187"/>
          </a:xfrm>
          <a:prstGeom prst="rect">
            <a:avLst/>
          </a:prstGeom>
          <a:noFill/>
          <a:ln>
            <a:noFill/>
          </a:ln>
        </p:spPr>
      </p:pic>
      <p:sp>
        <p:nvSpPr>
          <p:cNvPr id="106" name="Google Shape;106;p19"/>
          <p:cNvSpPr txBox="1"/>
          <p:nvPr/>
        </p:nvSpPr>
        <p:spPr>
          <a:xfrm>
            <a:off x="456712" y="3734356"/>
            <a:ext cx="23844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chemeClr val="tx1"/>
                </a:solidFill>
                <a:latin typeface="Arial" panose="020B0604020202020204" pitchFamily="34" charset="0"/>
                <a:ea typeface="Merriweather"/>
                <a:cs typeface="Arial" panose="020B0604020202020204" pitchFamily="34" charset="0"/>
                <a:sym typeface="Merriweather"/>
              </a:rPr>
              <a:t>Fabric Impressed pottery fragments</a:t>
            </a:r>
            <a:endParaRPr sz="1200" dirty="0">
              <a:solidFill>
                <a:schemeClr val="tx1"/>
              </a:solidFill>
              <a:latin typeface="Arial" panose="020B0604020202020204" pitchFamily="34" charset="0"/>
              <a:cs typeface="Arial" panose="020B0604020202020204" pitchFamily="34" charset="0"/>
            </a:endParaRPr>
          </a:p>
        </p:txBody>
      </p:sp>
      <p:pic>
        <p:nvPicPr>
          <p:cNvPr id="107" name="Google Shape;107;p19"/>
          <p:cNvPicPr preferRelativeResize="0"/>
          <p:nvPr/>
        </p:nvPicPr>
        <p:blipFill rotWithShape="1">
          <a:blip r:embed="rId4">
            <a:alphaModFix/>
          </a:blip>
          <a:srcRect t="31132"/>
          <a:stretch/>
        </p:blipFill>
        <p:spPr>
          <a:xfrm>
            <a:off x="3295918" y="1549790"/>
            <a:ext cx="2786581" cy="2347766"/>
          </a:xfrm>
          <a:prstGeom prst="rect">
            <a:avLst/>
          </a:prstGeom>
          <a:noFill/>
          <a:ln>
            <a:noFill/>
          </a:ln>
        </p:spPr>
      </p:pic>
      <p:sp>
        <p:nvSpPr>
          <p:cNvPr id="108" name="Google Shape;108;p19"/>
          <p:cNvSpPr txBox="1"/>
          <p:nvPr/>
        </p:nvSpPr>
        <p:spPr>
          <a:xfrm>
            <a:off x="3443008" y="3897556"/>
            <a:ext cx="24924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chemeClr val="tx1"/>
                </a:solidFill>
                <a:latin typeface="Arial" panose="020B0604020202020204" pitchFamily="34" charset="0"/>
                <a:ea typeface="Merriweather"/>
                <a:cs typeface="Arial" panose="020B0604020202020204" pitchFamily="34" charset="0"/>
                <a:sym typeface="Merriweather"/>
              </a:rPr>
              <a:t>Net impressed pottery fragments </a:t>
            </a:r>
            <a:endParaRPr sz="1200" dirty="0">
              <a:solidFill>
                <a:schemeClr val="tx1"/>
              </a:solidFill>
              <a:latin typeface="Arial" panose="020B0604020202020204" pitchFamily="34" charset="0"/>
              <a:cs typeface="Arial" panose="020B0604020202020204" pitchFamily="34" charset="0"/>
            </a:endParaRPr>
          </a:p>
        </p:txBody>
      </p:sp>
      <p:pic>
        <p:nvPicPr>
          <p:cNvPr id="109" name="Google Shape;109;p19"/>
          <p:cNvPicPr preferRelativeResize="0"/>
          <p:nvPr/>
        </p:nvPicPr>
        <p:blipFill rotWithShape="1">
          <a:blip r:embed="rId5">
            <a:alphaModFix/>
          </a:blip>
          <a:srcRect t="1406"/>
          <a:stretch/>
        </p:blipFill>
        <p:spPr>
          <a:xfrm>
            <a:off x="6344069" y="908833"/>
            <a:ext cx="2668475" cy="3629681"/>
          </a:xfrm>
          <a:prstGeom prst="rect">
            <a:avLst/>
          </a:prstGeom>
          <a:noFill/>
          <a:ln>
            <a:noFill/>
          </a:ln>
        </p:spPr>
      </p:pic>
      <p:sp>
        <p:nvSpPr>
          <p:cNvPr id="110" name="Google Shape;110;p19"/>
          <p:cNvSpPr txBox="1"/>
          <p:nvPr/>
        </p:nvSpPr>
        <p:spPr>
          <a:xfrm>
            <a:off x="6554123" y="4538514"/>
            <a:ext cx="23352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chemeClr val="tx1"/>
                </a:solidFill>
                <a:latin typeface="Arial" panose="020B0604020202020204" pitchFamily="34" charset="0"/>
                <a:ea typeface="Merriweather"/>
                <a:cs typeface="Arial" panose="020B0604020202020204" pitchFamily="34" charset="0"/>
                <a:sym typeface="Merriweather"/>
              </a:rPr>
              <a:t>Gaston Simple Stamped pottery fragments</a:t>
            </a:r>
            <a:endParaRPr sz="12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0D8E785-280B-144D-9D29-2652828D5A9B}"/>
              </a:ext>
            </a:extLst>
          </p:cNvPr>
          <p:cNvSpPr txBox="1"/>
          <p:nvPr/>
        </p:nvSpPr>
        <p:spPr>
          <a:xfrm>
            <a:off x="88039" y="4842533"/>
            <a:ext cx="4075155" cy="246221"/>
          </a:xfrm>
          <a:prstGeom prst="rect">
            <a:avLst/>
          </a:prstGeom>
          <a:noFill/>
        </p:spPr>
        <p:txBody>
          <a:bodyPr wrap="none" rtlCol="0">
            <a:spAutoFit/>
          </a:bodyPr>
          <a:lstStyle/>
          <a:p>
            <a:r>
              <a:rPr lang="en-US" sz="1000" dirty="0"/>
              <a:t>Image courtesy of the Research Laboratories of Archaeology at UNC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3D9B-87D8-B442-B555-3E6768F378BB}"/>
              </a:ext>
            </a:extLst>
          </p:cNvPr>
          <p:cNvSpPr>
            <a:spLocks noGrp="1"/>
          </p:cNvSpPr>
          <p:nvPr>
            <p:ph type="title"/>
          </p:nvPr>
        </p:nvSpPr>
        <p:spPr>
          <a:xfrm>
            <a:off x="311700" y="2023543"/>
            <a:ext cx="8520600" cy="572700"/>
          </a:xfrm>
        </p:spPr>
        <p:txBody>
          <a:bodyPr>
            <a:normAutofit fontScale="90000"/>
          </a:bodyPr>
          <a:lstStyle/>
          <a:p>
            <a:pPr algn="ctr"/>
            <a:r>
              <a:rPr lang="en-US" dirty="0"/>
              <a:t>Today, many American Indians continue to create items in the same ways and styles as their ancestors.</a:t>
            </a:r>
          </a:p>
        </p:txBody>
      </p:sp>
    </p:spTree>
    <p:extLst>
      <p:ext uri="{BB962C8B-B14F-4D97-AF65-F5344CB8AC3E}">
        <p14:creationId xmlns:p14="http://schemas.microsoft.com/office/powerpoint/2010/main" val="223132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208303" y="162729"/>
            <a:ext cx="2574311" cy="28713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endParaRPr sz="1820" dirty="0"/>
          </a:p>
          <a:p>
            <a:pPr>
              <a:buSzPts val="990"/>
            </a:pPr>
            <a:r>
              <a:rPr lang="en" sz="2000" dirty="0"/>
              <a:t>Senora Lynch is a member of the </a:t>
            </a:r>
            <a:r>
              <a:rPr lang="en" sz="2000" dirty="0" err="1"/>
              <a:t>Haliwa</a:t>
            </a:r>
            <a:r>
              <a:rPr lang="en" sz="2000" dirty="0"/>
              <a:t>-Saponi tribe and an award-winning </a:t>
            </a:r>
            <a:r>
              <a:rPr lang="en-US" sz="2000" dirty="0"/>
              <a:t>potter. Lynch is also skilled at weaving, leatherwork, and beadwork. Lynch learned these crafts from her family and tribal elders.</a:t>
            </a:r>
            <a:br>
              <a:rPr lang="en-US" sz="2000" dirty="0"/>
            </a:br>
            <a:r>
              <a:rPr lang="en-US" sz="2000" dirty="0"/>
              <a:t/>
            </a:r>
            <a:br>
              <a:rPr lang="en-US" sz="2000" dirty="0"/>
            </a:br>
            <a:endParaRPr sz="2000" dirty="0"/>
          </a:p>
          <a:p>
            <a:pPr marL="0" lvl="0" indent="0" algn="l" rtl="0">
              <a:spcBef>
                <a:spcPts val="0"/>
              </a:spcBef>
              <a:spcAft>
                <a:spcPts val="0"/>
              </a:spcAft>
              <a:buSzPts val="990"/>
              <a:buNone/>
            </a:pPr>
            <a:endParaRPr sz="2520" dirty="0"/>
          </a:p>
        </p:txBody>
      </p:sp>
      <p:sp>
        <p:nvSpPr>
          <p:cNvPr id="4" name="TextBox 3">
            <a:extLst>
              <a:ext uri="{FF2B5EF4-FFF2-40B4-BE49-F238E27FC236}">
                <a16:creationId xmlns:a16="http://schemas.microsoft.com/office/drawing/2014/main" id="{C2D9D79A-60D1-D342-9D9E-AA54E4F73C89}"/>
              </a:ext>
            </a:extLst>
          </p:cNvPr>
          <p:cNvSpPr txBox="1"/>
          <p:nvPr/>
        </p:nvSpPr>
        <p:spPr>
          <a:xfrm>
            <a:off x="-2862" y="4905642"/>
            <a:ext cx="3357009" cy="246221"/>
          </a:xfrm>
          <a:prstGeom prst="rect">
            <a:avLst/>
          </a:prstGeom>
          <a:noFill/>
        </p:spPr>
        <p:txBody>
          <a:bodyPr wrap="none" rtlCol="0">
            <a:spAutoFit/>
          </a:bodyPr>
          <a:lstStyle/>
          <a:p>
            <a:r>
              <a:rPr lang="en-US" sz="1000" dirty="0" smtClean="0"/>
              <a:t>Image </a:t>
            </a:r>
            <a:r>
              <a:rPr lang="en-US" sz="1000" dirty="0" smtClean="0"/>
              <a:t>source: permission granted by the photographer  </a:t>
            </a:r>
            <a:endParaRPr lang="en-US" sz="1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723" y="909265"/>
            <a:ext cx="3967121" cy="297534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2619" y="413374"/>
            <a:ext cx="2975341" cy="39671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3" name="Google Shape;143;p23"/>
          <p:cNvPicPr preferRelativeResize="0"/>
          <p:nvPr/>
        </p:nvPicPr>
        <p:blipFill rotWithShape="1">
          <a:blip r:embed="rId3">
            <a:alphaModFix/>
          </a:blip>
          <a:srcRect l="2924" t="1346" r="2187"/>
          <a:stretch/>
        </p:blipFill>
        <p:spPr>
          <a:xfrm>
            <a:off x="2731284" y="1392468"/>
            <a:ext cx="3731370" cy="2543810"/>
          </a:xfrm>
          <a:prstGeom prst="rect">
            <a:avLst/>
          </a:prstGeom>
          <a:noFill/>
          <a:ln>
            <a:noFill/>
          </a:ln>
        </p:spPr>
      </p:pic>
      <p:sp>
        <p:nvSpPr>
          <p:cNvPr id="144" name="Google Shape;144;p23"/>
          <p:cNvSpPr txBox="1"/>
          <p:nvPr/>
        </p:nvSpPr>
        <p:spPr>
          <a:xfrm>
            <a:off x="2530254" y="3948549"/>
            <a:ext cx="39324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t>Handmade coiled and stamped pot by Herman Oxendine, the National Museum of the American Indian</a:t>
            </a:r>
            <a:endParaRPr sz="1200" dirty="0"/>
          </a:p>
        </p:txBody>
      </p:sp>
      <p:sp>
        <p:nvSpPr>
          <p:cNvPr id="145" name="Google Shape;145;p23"/>
          <p:cNvSpPr txBox="1"/>
          <p:nvPr/>
        </p:nvSpPr>
        <p:spPr>
          <a:xfrm>
            <a:off x="442650" y="161625"/>
            <a:ext cx="7704900" cy="13234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000" dirty="0">
                <a:solidFill>
                  <a:schemeClr val="dk1"/>
                </a:solidFill>
              </a:rPr>
              <a:t>Herman Oxendine is a member of the Lumbee tribe in Robeson County who also continues the traditions of his </a:t>
            </a:r>
            <a:r>
              <a:rPr lang="en" sz="2000" dirty="0" smtClean="0">
                <a:solidFill>
                  <a:schemeClr val="dk1"/>
                </a:solidFill>
              </a:rPr>
              <a:t>ancestors. He is a potter, painter and pine needle basket maker. </a:t>
            </a:r>
            <a:endParaRPr sz="2000" dirty="0">
              <a:solidFill>
                <a:schemeClr val="dk1"/>
              </a:solidFill>
            </a:endParaRPr>
          </a:p>
          <a:p>
            <a:pPr marL="0" lvl="0" indent="0" algn="l" rtl="0">
              <a:spcBef>
                <a:spcPts val="0"/>
              </a:spcBef>
              <a:spcAft>
                <a:spcPts val="0"/>
              </a:spcAft>
              <a:buNone/>
            </a:pPr>
            <a:endParaRPr dirty="0"/>
          </a:p>
        </p:txBody>
      </p:sp>
      <p:sp>
        <p:nvSpPr>
          <p:cNvPr id="3" name="TextBox 2">
            <a:extLst>
              <a:ext uri="{FF2B5EF4-FFF2-40B4-BE49-F238E27FC236}">
                <a16:creationId xmlns:a16="http://schemas.microsoft.com/office/drawing/2014/main" id="{AAF3F1AB-5935-5A4C-A8F8-486CC0B504D6}"/>
              </a:ext>
            </a:extLst>
          </p:cNvPr>
          <p:cNvSpPr txBox="1"/>
          <p:nvPr/>
        </p:nvSpPr>
        <p:spPr>
          <a:xfrm>
            <a:off x="7221" y="4611227"/>
            <a:ext cx="7548861" cy="415498"/>
          </a:xfrm>
          <a:prstGeom prst="rect">
            <a:avLst/>
          </a:prstGeom>
          <a:noFill/>
        </p:spPr>
        <p:txBody>
          <a:bodyPr wrap="none" rtlCol="0">
            <a:spAutoFit/>
          </a:bodyPr>
          <a:lstStyle/>
          <a:p>
            <a:r>
              <a:rPr lang="en-US" sz="1050" dirty="0" smtClean="0"/>
              <a:t>Image </a:t>
            </a:r>
            <a:r>
              <a:rPr lang="en-US" sz="1050" dirty="0"/>
              <a:t>Source: </a:t>
            </a:r>
            <a:r>
              <a:rPr lang="en-US" sz="1050" dirty="0">
                <a:hlinkClick r:id="rId4"/>
              </a:rPr>
              <a:t>https://</a:t>
            </a:r>
            <a:r>
              <a:rPr lang="en-US" sz="1050" dirty="0" smtClean="0">
                <a:hlinkClick r:id="rId4"/>
              </a:rPr>
              <a:t>americanindian.si.edu/collections-search/objects/NMAI_280811</a:t>
            </a:r>
            <a:r>
              <a:rPr lang="en-US" sz="1050" dirty="0" smtClean="0"/>
              <a:t> Jar, by Herman I. Oxendine, Lumbee</a:t>
            </a:r>
            <a:br>
              <a:rPr lang="en-US" sz="1050" dirty="0" smtClean="0"/>
            </a:br>
            <a:r>
              <a:rPr lang="en" sz="1050" dirty="0" smtClean="0"/>
              <a:t>National </a:t>
            </a:r>
            <a:r>
              <a:rPr lang="en" sz="1050" dirty="0"/>
              <a:t>Museum of the American Indian</a:t>
            </a:r>
            <a:endParaRPr lang="en-US" sz="10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4"/>
          <p:cNvSpPr txBox="1"/>
          <p:nvPr/>
        </p:nvSpPr>
        <p:spPr>
          <a:xfrm>
            <a:off x="750804" y="4065942"/>
            <a:ext cx="4386262" cy="8171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Clr>
                <a:schemeClr val="dk1"/>
              </a:buClr>
              <a:buSzPts val="1100"/>
              <a:buFont typeface="Arial"/>
              <a:buNone/>
            </a:pPr>
            <a:r>
              <a:rPr lang="en" dirty="0" smtClean="0">
                <a:solidFill>
                  <a:schemeClr val="tx1"/>
                </a:solidFill>
                <a:highlight>
                  <a:srgbClr val="8A9DA7"/>
                </a:highlight>
              </a:rPr>
              <a:t>.</a:t>
            </a:r>
            <a:endParaRPr dirty="0">
              <a:solidFill>
                <a:schemeClr val="tx1"/>
              </a:solidFill>
              <a:highlight>
                <a:srgbClr val="8A9DA7"/>
              </a:highlight>
            </a:endParaRPr>
          </a:p>
        </p:txBody>
      </p:sp>
      <p:sp>
        <p:nvSpPr>
          <p:cNvPr id="9" name="Google Shape;145;p23">
            <a:extLst>
              <a:ext uri="{FF2B5EF4-FFF2-40B4-BE49-F238E27FC236}">
                <a16:creationId xmlns:a16="http://schemas.microsoft.com/office/drawing/2014/main" id="{9AC817F9-60F9-3145-A290-0E3F8712E828}"/>
              </a:ext>
            </a:extLst>
          </p:cNvPr>
          <p:cNvSpPr txBox="1"/>
          <p:nvPr/>
        </p:nvSpPr>
        <p:spPr>
          <a:xfrm>
            <a:off x="486368" y="201970"/>
            <a:ext cx="8171263" cy="1723518"/>
          </a:xfrm>
          <a:prstGeom prst="rect">
            <a:avLst/>
          </a:prstGeom>
          <a:noFill/>
          <a:ln>
            <a:noFill/>
          </a:ln>
        </p:spPr>
        <p:txBody>
          <a:bodyPr spcFirstLastPara="1" wrap="square" lIns="91425" tIns="91425" rIns="91425" bIns="91425" anchor="t" anchorCtr="0">
            <a:spAutoFit/>
          </a:bodyPr>
          <a:lstStyle/>
          <a:p>
            <a:pPr lvl="0">
              <a:buClr>
                <a:schemeClr val="dk1"/>
              </a:buClr>
              <a:buSzPts val="1100"/>
            </a:pPr>
            <a:r>
              <a:rPr lang="en" sz="2000" dirty="0">
                <a:solidFill>
                  <a:schemeClr val="dk1"/>
                </a:solidFill>
              </a:rPr>
              <a:t>Davy Arch is a </a:t>
            </a:r>
            <a:r>
              <a:rPr lang="en-US" sz="2000" dirty="0">
                <a:solidFill>
                  <a:schemeClr val="dk1"/>
                </a:solidFill>
              </a:rPr>
              <a:t>Cherokee storyteller, historian, and folk artist. </a:t>
            </a:r>
            <a:r>
              <a:rPr lang="en" sz="2000" dirty="0">
                <a:solidFill>
                  <a:schemeClr val="tx1"/>
                </a:solidFill>
              </a:rPr>
              <a:t>He learned the value of traditional Cherokee</a:t>
            </a:r>
            <a:r>
              <a:rPr lang="en" sz="2000" b="1" dirty="0">
                <a:solidFill>
                  <a:schemeClr val="tx1"/>
                </a:solidFill>
              </a:rPr>
              <a:t> </a:t>
            </a:r>
            <a:r>
              <a:rPr lang="en" sz="2000" dirty="0">
                <a:solidFill>
                  <a:schemeClr val="tx1"/>
                </a:solidFill>
              </a:rPr>
              <a:t>culture and crafts from his grandfather and other elders. </a:t>
            </a:r>
            <a:r>
              <a:rPr lang="en" sz="2000" dirty="0">
                <a:solidFill>
                  <a:schemeClr val="tx1"/>
                </a:solidFill>
                <a:highlight>
                  <a:srgbClr val="8A9DA7"/>
                </a:highlight>
              </a:rPr>
              <a:t>Arch is also skilled at woodcarving and </a:t>
            </a:r>
            <a:r>
              <a:rPr lang="en" sz="2000" dirty="0" smtClean="0">
                <a:solidFill>
                  <a:schemeClr val="tx1"/>
                </a:solidFill>
                <a:highlight>
                  <a:srgbClr val="8A9DA7"/>
                </a:highlight>
              </a:rPr>
              <a:t>mask-making.</a:t>
            </a:r>
            <a:endParaRPr sz="2000" dirty="0">
              <a:solidFill>
                <a:schemeClr val="dk1"/>
              </a:solidFill>
            </a:endParaRPr>
          </a:p>
          <a:p>
            <a:pPr marL="0" lvl="0" indent="0" algn="l" rtl="0">
              <a:spcBef>
                <a:spcPts val="0"/>
              </a:spcBef>
              <a:spcAft>
                <a:spcPts val="0"/>
              </a:spcAft>
              <a:buNone/>
            </a:pPr>
            <a:endParaRPr sz="2000" dirty="0"/>
          </a:p>
        </p:txBody>
      </p:sp>
      <p:sp>
        <p:nvSpPr>
          <p:cNvPr id="3" name="TextBox 2">
            <a:extLst>
              <a:ext uri="{FF2B5EF4-FFF2-40B4-BE49-F238E27FC236}">
                <a16:creationId xmlns:a16="http://schemas.microsoft.com/office/drawing/2014/main" id="{588778AC-7D0D-444E-9A46-502F7FC3304F}"/>
              </a:ext>
            </a:extLst>
          </p:cNvPr>
          <p:cNvSpPr txBox="1"/>
          <p:nvPr/>
        </p:nvSpPr>
        <p:spPr>
          <a:xfrm>
            <a:off x="0" y="4736478"/>
            <a:ext cx="7516801" cy="400110"/>
          </a:xfrm>
          <a:prstGeom prst="rect">
            <a:avLst/>
          </a:prstGeom>
          <a:noFill/>
        </p:spPr>
        <p:txBody>
          <a:bodyPr wrap="none" rtlCol="0">
            <a:spAutoFit/>
          </a:bodyPr>
          <a:lstStyle/>
          <a:p>
            <a:r>
              <a:rPr lang="en-US" sz="1000" dirty="0" smtClean="0"/>
              <a:t>Image </a:t>
            </a:r>
            <a:r>
              <a:rPr lang="en-US" sz="1000" dirty="0"/>
              <a:t>source: </a:t>
            </a:r>
            <a:r>
              <a:rPr lang="en-US" sz="1000" dirty="0">
                <a:hlinkClick r:id="rId3"/>
              </a:rPr>
              <a:t>https://</a:t>
            </a:r>
            <a:r>
              <a:rPr lang="en-US" sz="1000" dirty="0" smtClean="0">
                <a:hlinkClick r:id="rId3"/>
              </a:rPr>
              <a:t>www.si.edu/object/mask%3ANMAI_271086</a:t>
            </a:r>
            <a:r>
              <a:rPr lang="en-US" sz="1000" dirty="0" smtClean="0"/>
              <a:t> Mask by Davy Arch, </a:t>
            </a:r>
            <a:r>
              <a:rPr lang="en" sz="1000" dirty="0" smtClean="0"/>
              <a:t>National </a:t>
            </a:r>
            <a:r>
              <a:rPr lang="en" sz="1000" dirty="0"/>
              <a:t>Museum of the American Indian</a:t>
            </a:r>
            <a:endParaRPr lang="en-US" sz="1000" dirty="0"/>
          </a:p>
          <a:p>
            <a:r>
              <a:rPr lang="en-US" sz="1000" dirty="0" smtClean="0"/>
              <a:t> </a:t>
            </a:r>
            <a:endParaRPr lang="en-US" sz="1000" dirty="0"/>
          </a:p>
        </p:txBody>
      </p:sp>
      <p:pic>
        <p:nvPicPr>
          <p:cNvPr id="5122" name="Picture 2" descr="https://ids.si.edu/ids/deliveryService?max_w=800&amp;id=https://americanindian.si.edu/webmultimedia/10119/585/255221.700x7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9183" y="1467056"/>
            <a:ext cx="1537883" cy="2345356"/>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6;p24"/>
          <p:cNvSpPr txBox="1"/>
          <p:nvPr/>
        </p:nvSpPr>
        <p:spPr>
          <a:xfrm>
            <a:off x="3141374" y="3847242"/>
            <a:ext cx="2861249" cy="553968"/>
          </a:xfrm>
          <a:prstGeom prst="rect">
            <a:avLst/>
          </a:prstGeom>
          <a:noFill/>
          <a:ln>
            <a:noFill/>
          </a:ln>
        </p:spPr>
        <p:txBody>
          <a:bodyPr spcFirstLastPara="1" wrap="square" lIns="91425" tIns="91425" rIns="91425" bIns="91425" anchor="t" anchorCtr="0">
            <a:spAutoFit/>
          </a:bodyPr>
          <a:lstStyle/>
          <a:p>
            <a:pPr lvl="0"/>
            <a:r>
              <a:rPr lang="en" sz="1200" dirty="0" smtClean="0"/>
              <a:t>Mask made of buckeye wood and horsehair and leather, </a:t>
            </a:r>
            <a:r>
              <a:rPr lang="en" sz="1200" dirty="0"/>
              <a:t>Davy Arch, </a:t>
            </a:r>
            <a:r>
              <a:rPr lang="en" sz="1200" dirty="0" smtClean="0"/>
              <a:t>1985</a:t>
            </a:r>
            <a:endParaRPr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7" name="Google Shape;167;p25"/>
          <p:cNvSpPr txBox="1"/>
          <p:nvPr/>
        </p:nvSpPr>
        <p:spPr>
          <a:xfrm>
            <a:off x="2842464" y="3987421"/>
            <a:ext cx="411001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“Complicated Stamped Pot”, Bernadine George, 2003</a:t>
            </a:r>
            <a:endParaRPr sz="1200" dirty="0"/>
          </a:p>
        </p:txBody>
      </p:sp>
      <p:sp>
        <p:nvSpPr>
          <p:cNvPr id="2" name="TextBox 1">
            <a:extLst>
              <a:ext uri="{FF2B5EF4-FFF2-40B4-BE49-F238E27FC236}">
                <a16:creationId xmlns:a16="http://schemas.microsoft.com/office/drawing/2014/main" id="{C1444F29-BB58-234C-80C1-49A19DB7730A}"/>
              </a:ext>
            </a:extLst>
          </p:cNvPr>
          <p:cNvSpPr txBox="1"/>
          <p:nvPr/>
        </p:nvSpPr>
        <p:spPr>
          <a:xfrm>
            <a:off x="260075" y="219286"/>
            <a:ext cx="8502925" cy="1323439"/>
          </a:xfrm>
          <a:prstGeom prst="rect">
            <a:avLst/>
          </a:prstGeom>
          <a:noFill/>
        </p:spPr>
        <p:txBody>
          <a:bodyPr wrap="square" rtlCol="0">
            <a:spAutoFit/>
          </a:bodyPr>
          <a:lstStyle/>
          <a:p>
            <a:r>
              <a:rPr lang="en-US" sz="2000" dirty="0"/>
              <a:t>Bernadine George was a Cherokee potter, with a specialty in paddle-stamped designs. Bernadine George (1944-2016) learned to make pots from her mother and sister-in-law.</a:t>
            </a:r>
          </a:p>
          <a:p>
            <a:endParaRPr lang="en-US" sz="2000" dirty="0"/>
          </a:p>
        </p:txBody>
      </p:sp>
      <p:sp>
        <p:nvSpPr>
          <p:cNvPr id="3" name="TextBox 2">
            <a:extLst>
              <a:ext uri="{FF2B5EF4-FFF2-40B4-BE49-F238E27FC236}">
                <a16:creationId xmlns:a16="http://schemas.microsoft.com/office/drawing/2014/main" id="{D537E1D9-C930-9942-BB46-469B97E4CCF0}"/>
              </a:ext>
            </a:extLst>
          </p:cNvPr>
          <p:cNvSpPr txBox="1"/>
          <p:nvPr/>
        </p:nvSpPr>
        <p:spPr>
          <a:xfrm>
            <a:off x="0" y="4664500"/>
            <a:ext cx="7149714" cy="400110"/>
          </a:xfrm>
          <a:prstGeom prst="rect">
            <a:avLst/>
          </a:prstGeom>
          <a:noFill/>
        </p:spPr>
        <p:txBody>
          <a:bodyPr wrap="none" rtlCol="0">
            <a:spAutoFit/>
          </a:bodyPr>
          <a:lstStyle/>
          <a:p>
            <a:r>
              <a:rPr lang="en-US" sz="1000" dirty="0" smtClean="0"/>
              <a:t>Image source: </a:t>
            </a:r>
            <a:r>
              <a:rPr lang="en-US" sz="1000" dirty="0"/>
              <a:t>Courtesy McClung Museum of Natural History &amp; Culture, The University of Tennessee, Knoxville, </a:t>
            </a:r>
            <a:r>
              <a:rPr lang="en-US" sz="1000" dirty="0" smtClean="0"/>
              <a:t>[</a:t>
            </a:r>
            <a:r>
              <a:rPr lang="en-US" sz="1000" dirty="0"/>
              <a:t>2019.15</a:t>
            </a:r>
            <a:r>
              <a:rPr lang="en-US" sz="1000" dirty="0" smtClean="0"/>
              <a:t>]” </a:t>
            </a:r>
            <a:br>
              <a:rPr lang="en-US" sz="1000" dirty="0" smtClean="0"/>
            </a:br>
            <a:r>
              <a:rPr lang="en-US" sz="1000" u="sng" dirty="0" smtClean="0">
                <a:hlinkClick r:id="rId3"/>
              </a:rPr>
              <a:t>mcclungmuseum.utk.edu</a:t>
            </a:r>
            <a:r>
              <a:rPr lang="en-US" sz="1000" dirty="0"/>
              <a:t>.”</a:t>
            </a:r>
          </a:p>
        </p:txBody>
      </p:sp>
      <p:sp>
        <p:nvSpPr>
          <p:cNvPr id="4" name="TextBox 3">
            <a:extLst>
              <a:ext uri="{FF2B5EF4-FFF2-40B4-BE49-F238E27FC236}">
                <a16:creationId xmlns:a16="http://schemas.microsoft.com/office/drawing/2014/main" id="{57E7A188-179C-984A-A3B7-C35EE5D30A21}"/>
              </a:ext>
            </a:extLst>
          </p:cNvPr>
          <p:cNvSpPr txBox="1"/>
          <p:nvPr/>
        </p:nvSpPr>
        <p:spPr>
          <a:xfrm>
            <a:off x="409504" y="3964793"/>
            <a:ext cx="3312299" cy="307777"/>
          </a:xfrm>
          <a:prstGeom prst="rect">
            <a:avLst/>
          </a:prstGeom>
          <a:noFill/>
        </p:spPr>
        <p:txBody>
          <a:bodyPr wrap="square" rtlCol="0">
            <a:spAutoFit/>
          </a:bodyPr>
          <a:lstStyle/>
          <a:p>
            <a:pPr algn="ctr"/>
            <a:endParaRPr lang="en-US" dirty="0"/>
          </a:p>
        </p:txBody>
      </p:sp>
      <p:pic>
        <p:nvPicPr>
          <p:cNvPr id="6" name="Picture 5" descr="A picture containing plant, ceramic ware, stoneware&#10;&#10;Description automatically generated">
            <a:extLst>
              <a:ext uri="{FF2B5EF4-FFF2-40B4-BE49-F238E27FC236}">
                <a16:creationId xmlns:a16="http://schemas.microsoft.com/office/drawing/2014/main" id="{629195C4-FC31-F946-827B-D989E02ED48D}"/>
              </a:ext>
            </a:extLst>
          </p:cNvPr>
          <p:cNvPicPr>
            <a:picLocks noChangeAspect="1"/>
          </p:cNvPicPr>
          <p:nvPr/>
        </p:nvPicPr>
        <p:blipFill>
          <a:blip r:embed="rId4"/>
          <a:stretch>
            <a:fillRect/>
          </a:stretch>
        </p:blipFill>
        <p:spPr>
          <a:xfrm>
            <a:off x="2842464" y="1308198"/>
            <a:ext cx="3787921" cy="26565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85930"/>
            <a:ext cx="8520600" cy="572700"/>
          </a:xfrm>
        </p:spPr>
        <p:txBody>
          <a:bodyPr>
            <a:normAutofit fontScale="90000"/>
          </a:bodyPr>
          <a:lstStyle/>
          <a:p>
            <a:pPr algn="ctr"/>
            <a:r>
              <a:rPr lang="en-US" dirty="0" smtClean="0"/>
              <a:t>Compare and Contrast</a:t>
            </a:r>
            <a:endParaRPr lang="en-US" dirty="0"/>
          </a:p>
        </p:txBody>
      </p:sp>
      <p:pic>
        <p:nvPicPr>
          <p:cNvPr id="1026" name="Picture 2" descr="https://ancientnc.web.unc.edu/wp-content/uploads/sites/10702/2017/02/A_D_2115_central-piedmont-orange-23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766" y="1050148"/>
            <a:ext cx="219075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7333" y="3907648"/>
            <a:ext cx="3410169" cy="523220"/>
          </a:xfrm>
          <a:prstGeom prst="rect">
            <a:avLst/>
          </a:prstGeom>
          <a:noFill/>
        </p:spPr>
        <p:txBody>
          <a:bodyPr wrap="square" rtlCol="0">
            <a:spAutoFit/>
          </a:bodyPr>
          <a:lstStyle/>
          <a:p>
            <a:r>
              <a:rPr lang="en-US" dirty="0" smtClean="0"/>
              <a:t>Hillsboro Corncob Impressed Jar from the Wall site in Orange County, NC</a:t>
            </a:r>
            <a:endParaRPr lang="en-US" dirty="0"/>
          </a:p>
        </p:txBody>
      </p:sp>
      <p:sp>
        <p:nvSpPr>
          <p:cNvPr id="5" name="TextBox 4"/>
          <p:cNvSpPr txBox="1"/>
          <p:nvPr/>
        </p:nvSpPr>
        <p:spPr>
          <a:xfrm>
            <a:off x="192796" y="4795344"/>
            <a:ext cx="8639504" cy="246221"/>
          </a:xfrm>
          <a:prstGeom prst="rect">
            <a:avLst/>
          </a:prstGeom>
          <a:noFill/>
        </p:spPr>
        <p:txBody>
          <a:bodyPr wrap="square" rtlCol="0">
            <a:spAutoFit/>
          </a:bodyPr>
          <a:lstStyle/>
          <a:p>
            <a:r>
              <a:rPr lang="en-US" sz="1000" dirty="0" smtClean="0"/>
              <a:t>Image 1 source: UNC Research Laboratories of </a:t>
            </a:r>
            <a:r>
              <a:rPr lang="en-US" sz="1000" dirty="0"/>
              <a:t>Archaeology  https://ancientnc.web.unc.edu/a_d_2115_central-piedmont-orange/</a:t>
            </a:r>
          </a:p>
        </p:txBody>
      </p:sp>
      <p:sp>
        <p:nvSpPr>
          <p:cNvPr id="4" name="TextBox 3"/>
          <p:cNvSpPr txBox="1"/>
          <p:nvPr/>
        </p:nvSpPr>
        <p:spPr>
          <a:xfrm>
            <a:off x="4682359" y="1013629"/>
            <a:ext cx="4149941" cy="523220"/>
          </a:xfrm>
          <a:prstGeom prst="rect">
            <a:avLst/>
          </a:prstGeom>
          <a:noFill/>
        </p:spPr>
        <p:txBody>
          <a:bodyPr wrap="square" rtlCol="0">
            <a:spAutoFit/>
          </a:bodyPr>
          <a:lstStyle/>
          <a:p>
            <a:r>
              <a:rPr lang="en-US" dirty="0" smtClean="0"/>
              <a:t>Click here to view pottery by Senora Lynch: </a:t>
            </a:r>
            <a:r>
              <a:rPr lang="en-US" dirty="0" smtClean="0">
                <a:hlinkClick r:id="rId3"/>
              </a:rPr>
              <a:t>https</a:t>
            </a:r>
            <a:r>
              <a:rPr lang="en-US" dirty="0">
                <a:hlinkClick r:id="rId3"/>
              </a:rPr>
              <a:t>://</a:t>
            </a:r>
            <a:r>
              <a:rPr lang="en-US" dirty="0" smtClean="0">
                <a:hlinkClick r:id="rId3"/>
              </a:rPr>
              <a:t>www.warrencountyartsnc.org/senora-lynch</a:t>
            </a:r>
            <a:r>
              <a:rPr lang="en-US" dirty="0" smtClean="0"/>
              <a:t> </a:t>
            </a:r>
            <a:endParaRPr lang="en-US" dirty="0"/>
          </a:p>
        </p:txBody>
      </p:sp>
      <p:pic>
        <p:nvPicPr>
          <p:cNvPr id="7" name="Picture 6"/>
          <p:cNvPicPr>
            <a:picLocks noChangeAspect="1"/>
          </p:cNvPicPr>
          <p:nvPr/>
        </p:nvPicPr>
        <p:blipFill rotWithShape="1">
          <a:blip r:embed="rId4"/>
          <a:srcRect l="12998" r="12976" b="7349"/>
          <a:stretch/>
        </p:blipFill>
        <p:spPr>
          <a:xfrm>
            <a:off x="4752095" y="1719087"/>
            <a:ext cx="3611434" cy="2542541"/>
          </a:xfrm>
          <a:prstGeom prst="rect">
            <a:avLst/>
          </a:prstGeom>
        </p:spPr>
      </p:pic>
    </p:spTree>
    <p:extLst>
      <p:ext uri="{BB962C8B-B14F-4D97-AF65-F5344CB8AC3E}">
        <p14:creationId xmlns:p14="http://schemas.microsoft.com/office/powerpoint/2010/main" val="3735662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p:nvPr/>
        </p:nvSpPr>
        <p:spPr>
          <a:xfrm>
            <a:off x="49950" y="0"/>
            <a:ext cx="9044100" cy="629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t>References:</a:t>
            </a:r>
            <a:endParaRPr sz="1000" dirty="0"/>
          </a:p>
          <a:p>
            <a:pPr marL="0" lvl="0" indent="0" algn="l" rtl="0">
              <a:spcBef>
                <a:spcPts val="0"/>
              </a:spcBef>
              <a:spcAft>
                <a:spcPts val="0"/>
              </a:spcAft>
              <a:buNone/>
            </a:pPr>
            <a:endParaRPr sz="1000" dirty="0"/>
          </a:p>
          <a:p>
            <a:pPr marL="0" lvl="0" indent="0" algn="l" rtl="0">
              <a:spcBef>
                <a:spcPts val="0"/>
              </a:spcBef>
              <a:spcAft>
                <a:spcPts val="0"/>
              </a:spcAft>
              <a:buNone/>
            </a:pPr>
            <a:r>
              <a:rPr lang="en" sz="900" dirty="0">
                <a:solidFill>
                  <a:schemeClr val="dk1"/>
                </a:solidFill>
              </a:rPr>
              <a:t>Ancient North Carolinians. (</a:t>
            </a:r>
            <a:r>
              <a:rPr lang="en" sz="900" dirty="0" err="1">
                <a:solidFill>
                  <a:schemeClr val="dk1"/>
                </a:solidFill>
              </a:rPr>
              <a:t>nd</a:t>
            </a:r>
            <a:r>
              <a:rPr lang="en" sz="900" dirty="0">
                <a:solidFill>
                  <a:schemeClr val="dk1"/>
                </a:solidFill>
              </a:rPr>
              <a:t>). </a:t>
            </a:r>
            <a:r>
              <a:rPr lang="en" sz="900" u="sng" dirty="0">
                <a:solidFill>
                  <a:srgbClr val="4DD0E1"/>
                </a:solidFill>
                <a:hlinkClick r:id="rId3">
                  <a:extLst>
                    <a:ext uri="{A12FA001-AC4F-418D-AE19-62706E023703}">
                      <ahyp:hlinkClr xmlns="" xmlns:ahyp="http://schemas.microsoft.com/office/drawing/2018/hyperlinkcolor" val="tx"/>
                    </a:ext>
                  </a:extLst>
                </a:hlinkClick>
              </a:rPr>
              <a:t>https://ancientnc.web.unc.edu/</a:t>
            </a:r>
            <a:endParaRPr sz="900" dirty="0">
              <a:solidFill>
                <a:schemeClr val="dk1"/>
              </a:solidFill>
            </a:endParaRPr>
          </a:p>
          <a:p>
            <a:pPr marL="0" lvl="0" indent="0" algn="l" rtl="0">
              <a:spcBef>
                <a:spcPts val="0"/>
              </a:spcBef>
              <a:spcAft>
                <a:spcPts val="0"/>
              </a:spcAft>
              <a:buNone/>
            </a:pPr>
            <a:endParaRPr sz="900" dirty="0">
              <a:solidFill>
                <a:schemeClr val="dk1"/>
              </a:solidFill>
            </a:endParaRPr>
          </a:p>
          <a:p>
            <a:pPr marL="0" lvl="0" indent="0" algn="l" rtl="0">
              <a:spcBef>
                <a:spcPts val="0"/>
              </a:spcBef>
              <a:spcAft>
                <a:spcPts val="0"/>
              </a:spcAft>
              <a:buNone/>
            </a:pPr>
            <a:r>
              <a:rPr lang="en" sz="900" dirty="0">
                <a:solidFill>
                  <a:schemeClr val="dk1"/>
                </a:solidFill>
              </a:rPr>
              <a:t>Peterson, S. (2009). </a:t>
            </a:r>
            <a:r>
              <a:rPr lang="en" sz="900" i="1" dirty="0">
                <a:solidFill>
                  <a:schemeClr val="dk1"/>
                </a:solidFill>
              </a:rPr>
              <a:t>Contemporary Pottery from North Carolina’s American Indian Communities.</a:t>
            </a:r>
            <a:r>
              <a:rPr lang="en" sz="900" dirty="0">
                <a:solidFill>
                  <a:schemeClr val="dk1"/>
                </a:solidFill>
              </a:rPr>
              <a:t> </a:t>
            </a:r>
            <a:r>
              <a:rPr lang="en" sz="900" u="sng" dirty="0">
                <a:solidFill>
                  <a:schemeClr val="hlink"/>
                </a:solidFill>
                <a:hlinkClick r:id="rId4"/>
              </a:rPr>
              <a:t>https://goosepenpress.com/uploads/files/Contemporary_Pottery_from_North_Carolina's_American_Indian_Communities_sample_pages.pdf</a:t>
            </a:r>
            <a:endParaRPr sz="900" dirty="0">
              <a:solidFill>
                <a:schemeClr val="dk1"/>
              </a:solidFill>
            </a:endParaRPr>
          </a:p>
          <a:p>
            <a:pPr marL="0" lvl="0" indent="0" algn="l" rtl="0">
              <a:spcBef>
                <a:spcPts val="0"/>
              </a:spcBef>
              <a:spcAft>
                <a:spcPts val="0"/>
              </a:spcAft>
              <a:buNone/>
            </a:pP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NCMOH AIHC. (2020). </a:t>
            </a:r>
            <a:r>
              <a:rPr lang="en" sz="900" i="1" dirty="0">
                <a:solidFill>
                  <a:schemeClr val="dk1"/>
                </a:solidFill>
              </a:rPr>
              <a:t>Senora Lynch, Artist, Potter. </a:t>
            </a:r>
            <a:r>
              <a:rPr lang="en" sz="900" dirty="0">
                <a:solidFill>
                  <a:schemeClr val="dk1"/>
                </a:solidFill>
              </a:rPr>
              <a:t>(Video). </a:t>
            </a:r>
            <a:r>
              <a:rPr lang="en" sz="900" dirty="0" err="1">
                <a:solidFill>
                  <a:schemeClr val="dk1"/>
                </a:solidFill>
              </a:rPr>
              <a:t>Youtube</a:t>
            </a:r>
            <a:r>
              <a:rPr lang="en" sz="900" dirty="0">
                <a:solidFill>
                  <a:schemeClr val="dk1"/>
                </a:solidFill>
              </a:rPr>
              <a:t>. </a:t>
            </a:r>
            <a:r>
              <a:rPr lang="en" sz="900" u="sng" dirty="0">
                <a:solidFill>
                  <a:schemeClr val="hlink"/>
                </a:solidFill>
                <a:hlinkClick r:id="rId5"/>
              </a:rPr>
              <a:t>https://youtu.be/MYUiYM78_kY</a:t>
            </a:r>
            <a:endParaRPr sz="900" dirty="0">
              <a:solidFill>
                <a:schemeClr val="dk1"/>
              </a:solidFill>
            </a:endParaRPr>
          </a:p>
          <a:p>
            <a:pPr marL="0" lvl="0" indent="0" algn="l" rtl="0">
              <a:spcBef>
                <a:spcPts val="0"/>
              </a:spcBef>
              <a:spcAft>
                <a:spcPts val="0"/>
              </a:spcAft>
              <a:buClr>
                <a:schemeClr val="dk1"/>
              </a:buClr>
              <a:buSzPts val="1100"/>
              <a:buFont typeface="Arial"/>
              <a:buNone/>
            </a:pPr>
            <a:endParaRPr sz="900" dirty="0">
              <a:solidFill>
                <a:schemeClr val="dk1"/>
              </a:solidFill>
            </a:endParaRPr>
          </a:p>
          <a:p>
            <a:pPr marL="0" lvl="0" indent="0" algn="l" rtl="0">
              <a:spcBef>
                <a:spcPts val="0"/>
              </a:spcBef>
              <a:spcAft>
                <a:spcPts val="0"/>
              </a:spcAft>
              <a:buNone/>
            </a:pPr>
            <a:r>
              <a:rPr lang="en" sz="900" dirty="0"/>
              <a:t>Lynch, S. (2003). </a:t>
            </a:r>
            <a:r>
              <a:rPr lang="en" sz="900" i="1" dirty="0"/>
              <a:t>Woodland People. </a:t>
            </a:r>
            <a:r>
              <a:rPr lang="en" sz="900" dirty="0"/>
              <a:t>(Pottery). Lake Gaston Gazette-Observer. </a:t>
            </a:r>
            <a:r>
              <a:rPr lang="en" sz="900" u="sng" dirty="0">
                <a:solidFill>
                  <a:schemeClr val="hlink"/>
                </a:solidFill>
                <a:hlinkClick r:id="rId6"/>
              </a:rPr>
              <a:t>https://www.lakegastongazette-observer.com/news/art</a:t>
            </a:r>
            <a:endParaRPr dirty="0"/>
          </a:p>
          <a:p>
            <a:pPr marL="0" lvl="0" indent="0" algn="l" rtl="0">
              <a:spcBef>
                <a:spcPts val="0"/>
              </a:spcBef>
              <a:spcAft>
                <a:spcPts val="0"/>
              </a:spcAft>
              <a:buNone/>
            </a:pPr>
            <a:r>
              <a:rPr lang="en" sz="900" u="sng" dirty="0">
                <a:solidFill>
                  <a:schemeClr val="hlink"/>
                </a:solidFill>
                <a:hlinkClick r:id="rId6"/>
              </a:rPr>
              <a:t>icle_8ebd36be-771b-11e9-8a54-23e46b9d4539.html</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r>
              <a:rPr lang="en" sz="900" dirty="0"/>
              <a:t>Hanna, J. (2014). </a:t>
            </a:r>
            <a:r>
              <a:rPr lang="en" sz="900" i="1" dirty="0"/>
              <a:t>Washington Redskins Trademark Registration Cancelled. </a:t>
            </a:r>
            <a:r>
              <a:rPr lang="en" sz="900" dirty="0"/>
              <a:t>(digital image). </a:t>
            </a:r>
            <a:r>
              <a:rPr lang="en" sz="900" u="sng" dirty="0">
                <a:solidFill>
                  <a:schemeClr val="hlink"/>
                </a:solidFill>
                <a:hlinkClick r:id="rId7"/>
              </a:rPr>
              <a:t>https://www.lawinsport.com/blogs/sports-law-insider/item/washington-redskins-trademark-registration-cancelled</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r>
              <a:rPr lang="en" sz="900" dirty="0" err="1"/>
              <a:t>Peteandco</a:t>
            </a:r>
            <a:r>
              <a:rPr lang="en" sz="900" dirty="0"/>
              <a:t>. (</a:t>
            </a:r>
            <a:r>
              <a:rPr lang="en" sz="900" dirty="0" err="1"/>
              <a:t>nd</a:t>
            </a:r>
            <a:r>
              <a:rPr lang="en" sz="900" dirty="0"/>
              <a:t>). </a:t>
            </a:r>
            <a:r>
              <a:rPr lang="en" sz="900" i="1" dirty="0"/>
              <a:t>Pocahontas. </a:t>
            </a:r>
            <a:r>
              <a:rPr lang="en" sz="900" dirty="0"/>
              <a:t>(digital image). </a:t>
            </a:r>
            <a:r>
              <a:rPr lang="en" sz="900" u="sng" dirty="0">
                <a:solidFill>
                  <a:schemeClr val="hlink"/>
                </a:solidFill>
                <a:hlinkClick r:id="rId8"/>
              </a:rPr>
              <a:t>https://www.fanpop.com/clubs/pocahontas/images/12924522/title/pocahontas-photo</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r>
              <a:rPr lang="en" sz="900" dirty="0" err="1"/>
              <a:t>Nzeemin</a:t>
            </a:r>
            <a:r>
              <a:rPr lang="en" sz="900" dirty="0"/>
              <a:t>. (2012). </a:t>
            </a:r>
            <a:r>
              <a:rPr lang="en" sz="900" i="1" dirty="0"/>
              <a:t>Relief map of Alaska, USA. </a:t>
            </a:r>
            <a:r>
              <a:rPr lang="en" sz="900" dirty="0"/>
              <a:t>(</a:t>
            </a:r>
            <a:r>
              <a:rPr lang="en" sz="900" dirty="0" err="1"/>
              <a:t>png</a:t>
            </a:r>
            <a:r>
              <a:rPr lang="en" sz="900" dirty="0"/>
              <a:t>. graphic). </a:t>
            </a:r>
            <a:endParaRPr sz="900" dirty="0"/>
          </a:p>
          <a:p>
            <a:pPr marL="0" lvl="0" indent="0" algn="l" rtl="0">
              <a:spcBef>
                <a:spcPts val="0"/>
              </a:spcBef>
              <a:spcAft>
                <a:spcPts val="0"/>
              </a:spcAft>
              <a:buNone/>
            </a:pPr>
            <a:r>
              <a:rPr lang="en" sz="900" u="sng" dirty="0">
                <a:solidFill>
                  <a:schemeClr val="hlink"/>
                </a:solidFill>
                <a:hlinkClick r:id="rId9"/>
              </a:rPr>
              <a:t>https://en.wikipedia.org/wiki/Module:Location_map/data/USA_Alaska/doc</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r>
              <a:rPr lang="en" sz="900" dirty="0"/>
              <a:t>North America Physical Map. (</a:t>
            </a:r>
            <a:r>
              <a:rPr lang="en" sz="900" dirty="0" err="1"/>
              <a:t>nd</a:t>
            </a:r>
            <a:r>
              <a:rPr lang="en" sz="900" dirty="0"/>
              <a:t>). </a:t>
            </a:r>
            <a:r>
              <a:rPr lang="en" sz="900" u="sng" dirty="0">
                <a:solidFill>
                  <a:schemeClr val="hlink"/>
                </a:solidFill>
                <a:hlinkClick r:id="rId10"/>
              </a:rPr>
              <a:t>https://www.geographicguide.com/maps-america.htm</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r>
              <a:rPr lang="en" sz="900" dirty="0"/>
              <a:t>Smith, T. (2017). </a:t>
            </a:r>
            <a:r>
              <a:rPr lang="en" sz="900" i="1" dirty="0"/>
              <a:t>Pembroke Artists Keep Traditions Alive. </a:t>
            </a:r>
            <a:r>
              <a:rPr lang="en" sz="900" dirty="0"/>
              <a:t>(photograph). </a:t>
            </a:r>
            <a:r>
              <a:rPr lang="en" sz="900" u="sng" dirty="0">
                <a:solidFill>
                  <a:schemeClr val="hlink"/>
                </a:solidFill>
                <a:hlinkClick r:id="rId11"/>
              </a:rPr>
              <a:t>https://www.robesonian.com/features/96586/pembroke-artists-keep-traditions-alive</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r>
              <a:rPr lang="en" sz="900" dirty="0" err="1"/>
              <a:t>Pellicer</a:t>
            </a:r>
            <a:r>
              <a:rPr lang="en" sz="900" dirty="0"/>
              <a:t>, L. (2017). </a:t>
            </a:r>
            <a:r>
              <a:rPr lang="en" sz="900" i="1" dirty="0"/>
              <a:t>A Life Dedicated to Keeping Cherokee Culture, Meet Davy Arch. </a:t>
            </a:r>
            <a:r>
              <a:rPr lang="en" sz="900" dirty="0"/>
              <a:t>(photograph). </a:t>
            </a:r>
            <a:r>
              <a:rPr lang="en" sz="900" u="sng" dirty="0">
                <a:solidFill>
                  <a:schemeClr val="hlink"/>
                </a:solidFill>
                <a:hlinkClick r:id="rId12"/>
              </a:rPr>
              <a:t>https://www.wunc.org/arts-culture/2017-10-02/a-life-dedicated-to-keeping-cherokee-culture-meet-davy-arch</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r>
              <a:rPr lang="en" sz="900" dirty="0"/>
              <a:t>Ostendorf, J. (2010). </a:t>
            </a:r>
            <a:r>
              <a:rPr lang="en" sz="900" i="1" dirty="0"/>
              <a:t>Museum helps tell Cherokee tribe’s story. (</a:t>
            </a:r>
            <a:r>
              <a:rPr lang="en" sz="900" dirty="0"/>
              <a:t>photograph). </a:t>
            </a:r>
            <a:endParaRPr sz="900" dirty="0"/>
          </a:p>
          <a:p>
            <a:pPr marL="0" lvl="0" indent="0" algn="l" rtl="0">
              <a:spcBef>
                <a:spcPts val="0"/>
              </a:spcBef>
              <a:spcAft>
                <a:spcPts val="0"/>
              </a:spcAft>
              <a:buNone/>
            </a:pPr>
            <a:r>
              <a:rPr lang="en" sz="900" u="sng" dirty="0">
                <a:solidFill>
                  <a:schemeClr val="hlink"/>
                </a:solidFill>
                <a:hlinkClick r:id="rId13"/>
              </a:rPr>
              <a:t>https://archive.knoxnews.com/news/state/museum-helps-tell-cherokee-tribes-story-ep-408268462-358680381.html/</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r>
              <a:rPr lang="en" sz="900" dirty="0"/>
              <a:t>George, B. (1996). </a:t>
            </a:r>
            <a:r>
              <a:rPr lang="en" sz="900" i="1" dirty="0"/>
              <a:t>Indian Pot Paddle Stamped. </a:t>
            </a:r>
            <a:r>
              <a:rPr lang="en" sz="900" dirty="0"/>
              <a:t>(pottery). </a:t>
            </a:r>
            <a:r>
              <a:rPr lang="en" sz="900" u="sng" dirty="0">
                <a:solidFill>
                  <a:schemeClr val="hlink"/>
                </a:solidFill>
                <a:hlinkClick r:id="rId14"/>
              </a:rPr>
              <a:t>https://www.worthpoint.com/worthopedia/1996-bernadine-george-cherokee-1840557777</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r>
              <a:rPr lang="en" sz="900" dirty="0"/>
              <a:t>Arch, D. (2005). </a:t>
            </a:r>
            <a:r>
              <a:rPr lang="en" sz="900" i="1" dirty="0"/>
              <a:t>Gumby Pot. </a:t>
            </a:r>
            <a:r>
              <a:rPr lang="en" sz="900" dirty="0"/>
              <a:t>(Pottery). </a:t>
            </a:r>
            <a:r>
              <a:rPr lang="en" sz="900" u="sng" dirty="0">
                <a:solidFill>
                  <a:schemeClr val="hlink"/>
                </a:solidFill>
                <a:hlinkClick r:id="rId15"/>
              </a:rPr>
              <a:t>https://www.wcu.edu/bardo-arts-center/fine-art-museum/exhibitions/2017-exhibits/ancient-forms_modern-minds.aspx</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endParaRPr sz="9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571750"/>
            <a:ext cx="8520600" cy="93525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0555"/>
              <a:buFont typeface="Arial"/>
              <a:buNone/>
            </a:pPr>
            <a:r>
              <a:rPr lang="en" dirty="0"/>
              <a:t>What do you know about American Indians in North Carolina or elsewhere in North America?</a:t>
            </a:r>
            <a:br>
              <a:rPr lang="en" dirty="0"/>
            </a:br>
            <a:r>
              <a:rPr lang="en" dirty="0"/>
              <a:t/>
            </a:r>
            <a:br>
              <a:rPr lang="en" dirty="0"/>
            </a:b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7A11-C62C-2549-A9BC-EE9529A7211F}"/>
              </a:ext>
            </a:extLst>
          </p:cNvPr>
          <p:cNvSpPr>
            <a:spLocks noGrp="1"/>
          </p:cNvSpPr>
          <p:nvPr>
            <p:ph type="title"/>
          </p:nvPr>
        </p:nvSpPr>
        <p:spPr>
          <a:xfrm>
            <a:off x="311700" y="305766"/>
            <a:ext cx="8520600" cy="841800"/>
          </a:xfrm>
        </p:spPr>
        <p:txBody>
          <a:bodyPr>
            <a:normAutofit fontScale="90000"/>
          </a:bodyPr>
          <a:lstStyle/>
          <a:p>
            <a:r>
              <a:rPr lang="en-US" dirty="0"/>
              <a:t>One of the most common artifacts found by archaeologist is pottery!</a:t>
            </a:r>
          </a:p>
        </p:txBody>
      </p:sp>
      <p:pic>
        <p:nvPicPr>
          <p:cNvPr id="3" name="Picture 2">
            <a:extLst>
              <a:ext uri="{FF2B5EF4-FFF2-40B4-BE49-F238E27FC236}">
                <a16:creationId xmlns:a16="http://schemas.microsoft.com/office/drawing/2014/main" id="{D90E807B-6913-B24D-A8BF-348DCC298096}"/>
              </a:ext>
            </a:extLst>
          </p:cNvPr>
          <p:cNvPicPr>
            <a:picLocks noChangeAspect="1"/>
          </p:cNvPicPr>
          <p:nvPr/>
        </p:nvPicPr>
        <p:blipFill>
          <a:blip r:embed="rId3"/>
          <a:stretch>
            <a:fillRect/>
          </a:stretch>
        </p:blipFill>
        <p:spPr>
          <a:xfrm>
            <a:off x="6323497" y="1941385"/>
            <a:ext cx="2508803" cy="1881602"/>
          </a:xfrm>
          <a:prstGeom prst="rect">
            <a:avLst/>
          </a:prstGeom>
        </p:spPr>
      </p:pic>
      <p:sp>
        <p:nvSpPr>
          <p:cNvPr id="9" name="TextBox 8">
            <a:extLst>
              <a:ext uri="{FF2B5EF4-FFF2-40B4-BE49-F238E27FC236}">
                <a16:creationId xmlns:a16="http://schemas.microsoft.com/office/drawing/2014/main" id="{9CB0F906-BADA-9240-8291-F63C0CB4B302}"/>
              </a:ext>
            </a:extLst>
          </p:cNvPr>
          <p:cNvSpPr txBox="1"/>
          <p:nvPr/>
        </p:nvSpPr>
        <p:spPr>
          <a:xfrm>
            <a:off x="0" y="4870353"/>
            <a:ext cx="4139275" cy="246221"/>
          </a:xfrm>
          <a:prstGeom prst="rect">
            <a:avLst/>
          </a:prstGeom>
          <a:noFill/>
        </p:spPr>
        <p:txBody>
          <a:bodyPr wrap="none" rtlCol="0">
            <a:spAutoFit/>
          </a:bodyPr>
          <a:lstStyle/>
          <a:p>
            <a:r>
              <a:rPr lang="en-US" sz="1000" dirty="0"/>
              <a:t>Images courtesy of the Research Laboratories of Archaeology at </a:t>
            </a:r>
            <a:r>
              <a:rPr lang="en-US" sz="1000" dirty="0" smtClean="0"/>
              <a:t>UNC</a:t>
            </a:r>
            <a:endParaRPr lang="en-US" sz="1000" dirty="0"/>
          </a:p>
        </p:txBody>
      </p:sp>
      <p:pic>
        <p:nvPicPr>
          <p:cNvPr id="2050" name="Picture 2" descr="https://ancientnc.web.unc.edu/wp-content/uploads/sites/10702/2017/02/A_D_2868_southern-piedmont-richmond-828x10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9645" y="1609942"/>
            <a:ext cx="2207323" cy="27298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ncientnc.web.unc.edu/wp-content/uploads/sites/10702/2017/02/A_D_2836_southern-piedmont-montgomery-725x10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656" y="1576573"/>
            <a:ext cx="1848768" cy="261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627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51E5-D541-2744-B63E-12A7705BCB33}"/>
              </a:ext>
            </a:extLst>
          </p:cNvPr>
          <p:cNvSpPr>
            <a:spLocks noGrp="1"/>
          </p:cNvSpPr>
          <p:nvPr>
            <p:ph type="title"/>
          </p:nvPr>
        </p:nvSpPr>
        <p:spPr>
          <a:xfrm>
            <a:off x="311700" y="2571750"/>
            <a:ext cx="8520600" cy="841800"/>
          </a:xfrm>
        </p:spPr>
        <p:txBody>
          <a:bodyPr>
            <a:noAutofit/>
          </a:bodyPr>
          <a:lstStyle/>
          <a:p>
            <a:r>
              <a:rPr lang="en-US" sz="2800" dirty="0"/>
              <a:t>Because of its chemical and physical properties clay doesn’t decompose like other organic materials.</a:t>
            </a:r>
            <a:br>
              <a:rPr lang="en-US" sz="2800" dirty="0"/>
            </a:br>
            <a:r>
              <a:rPr lang="en-US" sz="2800" dirty="0"/>
              <a:t/>
            </a:r>
            <a:br>
              <a:rPr lang="en-US" sz="2800" dirty="0"/>
            </a:br>
            <a:r>
              <a:rPr lang="en-US" sz="2800" dirty="0"/>
              <a:t> </a:t>
            </a:r>
          </a:p>
        </p:txBody>
      </p:sp>
    </p:spTree>
    <p:extLst>
      <p:ext uri="{BB962C8B-B14F-4D97-AF65-F5344CB8AC3E}">
        <p14:creationId xmlns:p14="http://schemas.microsoft.com/office/powerpoint/2010/main" val="623522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CABF1-7C6A-A944-8CD0-EE9A471F2C2E}"/>
              </a:ext>
            </a:extLst>
          </p:cNvPr>
          <p:cNvSpPr>
            <a:spLocks noGrp="1"/>
          </p:cNvSpPr>
          <p:nvPr>
            <p:ph type="title"/>
          </p:nvPr>
        </p:nvSpPr>
        <p:spPr>
          <a:xfrm>
            <a:off x="666058" y="2030532"/>
            <a:ext cx="7811883" cy="841800"/>
          </a:xfrm>
        </p:spPr>
        <p:txBody>
          <a:bodyPr>
            <a:noAutofit/>
          </a:bodyPr>
          <a:lstStyle/>
          <a:p>
            <a:r>
              <a:rPr lang="en-US" sz="2800" dirty="0"/>
              <a:t>American Indians used clay to create lots of different types of ceramics. Jars, jugs, bowls, animals, pipes, and more!</a:t>
            </a:r>
          </a:p>
        </p:txBody>
      </p:sp>
      <p:pic>
        <p:nvPicPr>
          <p:cNvPr id="4" name="Picture 3">
            <a:extLst>
              <a:ext uri="{FF2B5EF4-FFF2-40B4-BE49-F238E27FC236}">
                <a16:creationId xmlns:a16="http://schemas.microsoft.com/office/drawing/2014/main" id="{B2E34D29-D59B-5143-89CF-8D03617DBDB1}"/>
              </a:ext>
            </a:extLst>
          </p:cNvPr>
          <p:cNvPicPr>
            <a:picLocks noChangeAspect="1"/>
          </p:cNvPicPr>
          <p:nvPr/>
        </p:nvPicPr>
        <p:blipFill>
          <a:blip r:embed="rId3"/>
          <a:stretch>
            <a:fillRect/>
          </a:stretch>
        </p:blipFill>
        <p:spPr>
          <a:xfrm>
            <a:off x="6550633" y="3413830"/>
            <a:ext cx="2419074" cy="1608744"/>
          </a:xfrm>
          <a:prstGeom prst="rect">
            <a:avLst/>
          </a:prstGeom>
        </p:spPr>
      </p:pic>
      <p:pic>
        <p:nvPicPr>
          <p:cNvPr id="6" name="Picture 5" descr="A picture containing ceramic ware&#10;&#10;Description automatically generated">
            <a:extLst>
              <a:ext uri="{FF2B5EF4-FFF2-40B4-BE49-F238E27FC236}">
                <a16:creationId xmlns:a16="http://schemas.microsoft.com/office/drawing/2014/main" id="{7E0578FB-CD06-CF40-945B-9E6774B2DAE4}"/>
              </a:ext>
            </a:extLst>
          </p:cNvPr>
          <p:cNvPicPr>
            <a:picLocks noChangeAspect="1"/>
          </p:cNvPicPr>
          <p:nvPr/>
        </p:nvPicPr>
        <p:blipFill>
          <a:blip r:embed="rId4"/>
          <a:stretch>
            <a:fillRect/>
          </a:stretch>
        </p:blipFill>
        <p:spPr>
          <a:xfrm>
            <a:off x="7037640" y="176314"/>
            <a:ext cx="1932067" cy="1553356"/>
          </a:xfrm>
          <a:prstGeom prst="rect">
            <a:avLst/>
          </a:prstGeom>
        </p:spPr>
      </p:pic>
      <p:pic>
        <p:nvPicPr>
          <p:cNvPr id="7" name="Picture 6">
            <a:extLst>
              <a:ext uri="{FF2B5EF4-FFF2-40B4-BE49-F238E27FC236}">
                <a16:creationId xmlns:a16="http://schemas.microsoft.com/office/drawing/2014/main" id="{F53C69CE-1B7A-CD4F-9781-CD686983E334}"/>
              </a:ext>
            </a:extLst>
          </p:cNvPr>
          <p:cNvPicPr>
            <a:picLocks noChangeAspect="1"/>
          </p:cNvPicPr>
          <p:nvPr/>
        </p:nvPicPr>
        <p:blipFill>
          <a:blip r:embed="rId5"/>
          <a:stretch>
            <a:fillRect/>
          </a:stretch>
        </p:blipFill>
        <p:spPr>
          <a:xfrm>
            <a:off x="174293" y="176314"/>
            <a:ext cx="1919550" cy="1450910"/>
          </a:xfrm>
          <a:prstGeom prst="rect">
            <a:avLst/>
          </a:prstGeom>
          <a:ln>
            <a:solidFill>
              <a:schemeClr val="bg1"/>
            </a:solidFill>
          </a:ln>
        </p:spPr>
      </p:pic>
      <p:pic>
        <p:nvPicPr>
          <p:cNvPr id="9" name="Picture 8" descr="A sausage on a black background&#10;&#10;Description automatically generated with low confidence">
            <a:extLst>
              <a:ext uri="{FF2B5EF4-FFF2-40B4-BE49-F238E27FC236}">
                <a16:creationId xmlns:a16="http://schemas.microsoft.com/office/drawing/2014/main" id="{5D12F3DD-14A8-2645-96D0-E14717DCE4AE}"/>
              </a:ext>
            </a:extLst>
          </p:cNvPr>
          <p:cNvPicPr>
            <a:picLocks noChangeAspect="1"/>
          </p:cNvPicPr>
          <p:nvPr/>
        </p:nvPicPr>
        <p:blipFill>
          <a:blip r:embed="rId6"/>
          <a:stretch>
            <a:fillRect/>
          </a:stretch>
        </p:blipFill>
        <p:spPr>
          <a:xfrm>
            <a:off x="174293" y="3275640"/>
            <a:ext cx="2238294" cy="1450910"/>
          </a:xfrm>
          <a:prstGeom prst="rect">
            <a:avLst/>
          </a:prstGeom>
        </p:spPr>
      </p:pic>
      <p:sp>
        <p:nvSpPr>
          <p:cNvPr id="10" name="TextBox 9">
            <a:extLst>
              <a:ext uri="{FF2B5EF4-FFF2-40B4-BE49-F238E27FC236}">
                <a16:creationId xmlns:a16="http://schemas.microsoft.com/office/drawing/2014/main" id="{177B18F2-4A33-454B-B3DE-7FD974D8611B}"/>
              </a:ext>
            </a:extLst>
          </p:cNvPr>
          <p:cNvSpPr txBox="1"/>
          <p:nvPr/>
        </p:nvSpPr>
        <p:spPr>
          <a:xfrm>
            <a:off x="97972" y="4835723"/>
            <a:ext cx="4174541" cy="246221"/>
          </a:xfrm>
          <a:prstGeom prst="rect">
            <a:avLst/>
          </a:prstGeom>
          <a:noFill/>
        </p:spPr>
        <p:txBody>
          <a:bodyPr wrap="none" rtlCol="0">
            <a:spAutoFit/>
          </a:bodyPr>
          <a:lstStyle/>
          <a:p>
            <a:r>
              <a:rPr lang="en-US" sz="1000" dirty="0"/>
              <a:t>Images courtesy of the Research Laboratories of Archaeology at UNC </a:t>
            </a:r>
          </a:p>
        </p:txBody>
      </p:sp>
    </p:spTree>
    <p:extLst>
      <p:ext uri="{BB962C8B-B14F-4D97-AF65-F5344CB8AC3E}">
        <p14:creationId xmlns:p14="http://schemas.microsoft.com/office/powerpoint/2010/main" val="4106298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11AB29-1823-2147-AFF4-96D6B747EFE6}"/>
              </a:ext>
            </a:extLst>
          </p:cNvPr>
          <p:cNvSpPr>
            <a:spLocks noGrp="1"/>
          </p:cNvSpPr>
          <p:nvPr>
            <p:ph type="title"/>
          </p:nvPr>
        </p:nvSpPr>
        <p:spPr>
          <a:xfrm>
            <a:off x="311700" y="2150850"/>
            <a:ext cx="8471692" cy="841800"/>
          </a:xfrm>
        </p:spPr>
        <p:txBody>
          <a:bodyPr>
            <a:normAutofit fontScale="90000"/>
          </a:bodyPr>
          <a:lstStyle/>
          <a:p>
            <a:r>
              <a:rPr lang="en-US" dirty="0"/>
              <a:t>Archaeologists can look at the different broken parts of a ceramic vessel and tell where different pieces are from.</a:t>
            </a:r>
            <a:br>
              <a:rPr lang="en-US" dirty="0"/>
            </a:br>
            <a:endParaRPr lang="en-US" dirty="0"/>
          </a:p>
        </p:txBody>
      </p:sp>
    </p:spTree>
    <p:extLst>
      <p:ext uri="{BB962C8B-B14F-4D97-AF65-F5344CB8AC3E}">
        <p14:creationId xmlns:p14="http://schemas.microsoft.com/office/powerpoint/2010/main" val="1356936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7A6183-ABBE-1641-B5C9-089C398B3CB5}"/>
              </a:ext>
            </a:extLst>
          </p:cNvPr>
          <p:cNvSpPr txBox="1"/>
          <p:nvPr/>
        </p:nvSpPr>
        <p:spPr>
          <a:xfrm>
            <a:off x="85114" y="4692187"/>
            <a:ext cx="6897033" cy="615553"/>
          </a:xfrm>
          <a:prstGeom prst="rect">
            <a:avLst/>
          </a:prstGeom>
          <a:noFill/>
        </p:spPr>
        <p:txBody>
          <a:bodyPr wrap="square" rtlCol="0">
            <a:spAutoFit/>
          </a:bodyPr>
          <a:lstStyle/>
          <a:p>
            <a:r>
              <a:rPr lang="en-US" sz="1000" dirty="0"/>
              <a:t>Image source: </a:t>
            </a:r>
            <a:r>
              <a:rPr lang="en-US" sz="1000" dirty="0">
                <a:hlinkClick r:id="rId3"/>
              </a:rPr>
              <a:t>https://</a:t>
            </a:r>
            <a:r>
              <a:rPr lang="en-US" sz="1000" dirty="0" smtClean="0">
                <a:hlinkClick r:id="rId3"/>
              </a:rPr>
              <a:t>commons.wikimedia.org/wiki/File:Anatomy_of_a_Vessel.jpg</a:t>
            </a:r>
            <a:r>
              <a:rPr lang="en-US" sz="1000" dirty="0" smtClean="0"/>
              <a:t> </a:t>
            </a:r>
            <a:br>
              <a:rPr lang="en-US" sz="1000" dirty="0" smtClean="0"/>
            </a:br>
            <a:r>
              <a:rPr lang="en-US" sz="1000" dirty="0" err="1" smtClean="0"/>
              <a:t>Photoluvr</a:t>
            </a:r>
            <a:r>
              <a:rPr lang="en-US" sz="1000" dirty="0" smtClean="0"/>
              <a:t> 2011 creative commons 3.0</a:t>
            </a:r>
            <a:endParaRPr lang="en-US" sz="1000" dirty="0"/>
          </a:p>
          <a:p>
            <a:endParaRPr lang="en-US" dirty="0"/>
          </a:p>
        </p:txBody>
      </p:sp>
      <p:pic>
        <p:nvPicPr>
          <p:cNvPr id="3074" name="Picture 2" descr="File:Anatomy of a Vess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163" y="36285"/>
            <a:ext cx="3414426" cy="507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594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DE17-E95C-3C47-BED5-5FF747048633}"/>
              </a:ext>
            </a:extLst>
          </p:cNvPr>
          <p:cNvSpPr>
            <a:spLocks noGrp="1"/>
          </p:cNvSpPr>
          <p:nvPr>
            <p:ph type="title"/>
          </p:nvPr>
        </p:nvSpPr>
        <p:spPr>
          <a:xfrm>
            <a:off x="311700" y="236980"/>
            <a:ext cx="8520600" cy="841800"/>
          </a:xfrm>
        </p:spPr>
        <p:txBody>
          <a:bodyPr>
            <a:normAutofit fontScale="90000"/>
          </a:bodyPr>
          <a:lstStyle/>
          <a:p>
            <a:r>
              <a:rPr lang="en-US" dirty="0"/>
              <a:t>Which part of a pot are these sherds from?</a:t>
            </a:r>
          </a:p>
        </p:txBody>
      </p:sp>
      <p:pic>
        <p:nvPicPr>
          <p:cNvPr id="3" name="Google Shape;109;p19">
            <a:extLst>
              <a:ext uri="{FF2B5EF4-FFF2-40B4-BE49-F238E27FC236}">
                <a16:creationId xmlns:a16="http://schemas.microsoft.com/office/drawing/2014/main" id="{FBF90931-D11E-FC46-92F1-45ED5AC6396F}"/>
              </a:ext>
            </a:extLst>
          </p:cNvPr>
          <p:cNvPicPr preferRelativeResize="0"/>
          <p:nvPr/>
        </p:nvPicPr>
        <p:blipFill rotWithShape="1">
          <a:blip r:embed="rId3">
            <a:alphaModFix/>
          </a:blip>
          <a:srcRect t="50554"/>
          <a:stretch/>
        </p:blipFill>
        <p:spPr>
          <a:xfrm>
            <a:off x="2011748" y="1318518"/>
            <a:ext cx="5120501" cy="2985940"/>
          </a:xfrm>
          <a:prstGeom prst="rect">
            <a:avLst/>
          </a:prstGeom>
          <a:noFill/>
          <a:ln>
            <a:noFill/>
          </a:ln>
        </p:spPr>
      </p:pic>
      <p:sp>
        <p:nvSpPr>
          <p:cNvPr id="4" name="TextBox 3">
            <a:extLst>
              <a:ext uri="{FF2B5EF4-FFF2-40B4-BE49-F238E27FC236}">
                <a16:creationId xmlns:a16="http://schemas.microsoft.com/office/drawing/2014/main" id="{CFEC9FAB-56EA-D34F-9B5D-2DFBB0CACA11}"/>
              </a:ext>
            </a:extLst>
          </p:cNvPr>
          <p:cNvSpPr txBox="1"/>
          <p:nvPr/>
        </p:nvSpPr>
        <p:spPr>
          <a:xfrm>
            <a:off x="0" y="4889291"/>
            <a:ext cx="4118435" cy="246221"/>
          </a:xfrm>
          <a:prstGeom prst="rect">
            <a:avLst/>
          </a:prstGeom>
          <a:noFill/>
        </p:spPr>
        <p:txBody>
          <a:bodyPr wrap="none" rtlCol="0">
            <a:spAutoFit/>
          </a:bodyPr>
          <a:lstStyle/>
          <a:p>
            <a:r>
              <a:rPr lang="en-US" sz="1000" dirty="0"/>
              <a:t>Image courtesy of the Research Laboratories of Archaeology at UNC</a:t>
            </a:r>
          </a:p>
        </p:txBody>
      </p:sp>
      <p:sp>
        <p:nvSpPr>
          <p:cNvPr id="5" name="TextBox 4">
            <a:extLst>
              <a:ext uri="{FF2B5EF4-FFF2-40B4-BE49-F238E27FC236}">
                <a16:creationId xmlns:a16="http://schemas.microsoft.com/office/drawing/2014/main" id="{38306360-F8D4-2546-922A-78408A0C36AE}"/>
              </a:ext>
            </a:extLst>
          </p:cNvPr>
          <p:cNvSpPr txBox="1"/>
          <p:nvPr/>
        </p:nvSpPr>
        <p:spPr>
          <a:xfrm>
            <a:off x="3588951" y="4496155"/>
            <a:ext cx="1966094" cy="400110"/>
          </a:xfrm>
          <a:prstGeom prst="rect">
            <a:avLst/>
          </a:prstGeom>
          <a:noFill/>
        </p:spPr>
        <p:txBody>
          <a:bodyPr wrap="square" rtlCol="0">
            <a:spAutoFit/>
          </a:bodyPr>
          <a:lstStyle/>
          <a:p>
            <a:r>
              <a:rPr lang="en-US" sz="2000" b="1" dirty="0"/>
              <a:t>The lip or rim!</a:t>
            </a:r>
          </a:p>
        </p:txBody>
      </p:sp>
    </p:spTree>
    <p:extLst>
      <p:ext uri="{BB962C8B-B14F-4D97-AF65-F5344CB8AC3E}">
        <p14:creationId xmlns:p14="http://schemas.microsoft.com/office/powerpoint/2010/main" val="146576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52B7-A917-594A-8906-7FE766B7102E}"/>
              </a:ext>
            </a:extLst>
          </p:cNvPr>
          <p:cNvSpPr>
            <a:spLocks noGrp="1"/>
          </p:cNvSpPr>
          <p:nvPr>
            <p:ph type="title"/>
          </p:nvPr>
        </p:nvSpPr>
        <p:spPr>
          <a:xfrm>
            <a:off x="311700" y="405262"/>
            <a:ext cx="8520600" cy="841800"/>
          </a:xfrm>
        </p:spPr>
        <p:txBody>
          <a:bodyPr>
            <a:normAutofit fontScale="90000"/>
          </a:bodyPr>
          <a:lstStyle/>
          <a:p>
            <a:r>
              <a:rPr lang="en-US" dirty="0"/>
              <a:t>Archaeologists are also interested in the designs found on pottery</a:t>
            </a:r>
          </a:p>
        </p:txBody>
      </p:sp>
      <p:sp>
        <p:nvSpPr>
          <p:cNvPr id="4" name="TextBox 3">
            <a:extLst>
              <a:ext uri="{FF2B5EF4-FFF2-40B4-BE49-F238E27FC236}">
                <a16:creationId xmlns:a16="http://schemas.microsoft.com/office/drawing/2014/main" id="{5A2E96E9-6C2A-D842-9C44-1AADC9A099DA}"/>
              </a:ext>
            </a:extLst>
          </p:cNvPr>
          <p:cNvSpPr txBox="1"/>
          <p:nvPr/>
        </p:nvSpPr>
        <p:spPr>
          <a:xfrm>
            <a:off x="116115" y="4546959"/>
            <a:ext cx="7686720" cy="707886"/>
          </a:xfrm>
          <a:prstGeom prst="rect">
            <a:avLst/>
          </a:prstGeom>
          <a:noFill/>
        </p:spPr>
        <p:txBody>
          <a:bodyPr wrap="none" rtlCol="0">
            <a:spAutoFit/>
          </a:bodyPr>
          <a:lstStyle/>
          <a:p>
            <a:r>
              <a:rPr lang="en-US" sz="1000" dirty="0"/>
              <a:t>Image </a:t>
            </a:r>
            <a:r>
              <a:rPr lang="en-US" sz="1000" dirty="0" smtClean="0"/>
              <a:t>1 source: </a:t>
            </a:r>
            <a:r>
              <a:rPr lang="en-US" sz="1000" dirty="0"/>
              <a:t>https://commons.wikimedia.org/wiki/File:Cord_marked_pottery_sherd,_St._Catherine%27s_Period,_AD_800-1300</a:t>
            </a:r>
            <a:r>
              <a:rPr lang="en-US" sz="1000" dirty="0" smtClean="0"/>
              <a:t>_-</a:t>
            </a:r>
            <a:br>
              <a:rPr lang="en-US" sz="1000" dirty="0" smtClean="0"/>
            </a:br>
            <a:r>
              <a:rPr lang="en-US" sz="1000" dirty="0" smtClean="0"/>
              <a:t>_</a:t>
            </a:r>
            <a:r>
              <a:rPr lang="en-US" sz="1000" dirty="0"/>
              <a:t>Fernbank_Museum_of_Natural_History_-_</a:t>
            </a:r>
            <a:r>
              <a:rPr lang="en-US" sz="1000" dirty="0" smtClean="0"/>
              <a:t>DSC00183.JPG    </a:t>
            </a:r>
            <a:r>
              <a:rPr lang="en-US" sz="1000" dirty="0" err="1" smtClean="0"/>
              <a:t>Daderot</a:t>
            </a:r>
            <a:r>
              <a:rPr lang="en-US" sz="1000" dirty="0"/>
              <a:t>, CC0, via Wikimedia </a:t>
            </a:r>
            <a:r>
              <a:rPr lang="en-US" sz="1000" dirty="0" smtClean="0"/>
              <a:t>Commons</a:t>
            </a:r>
          </a:p>
          <a:p>
            <a:r>
              <a:rPr lang="en-US" sz="1000" dirty="0" smtClean="0"/>
              <a:t>Image 2 source</a:t>
            </a:r>
            <a:r>
              <a:rPr lang="en-US" sz="1000" dirty="0"/>
              <a:t>: </a:t>
            </a:r>
            <a:r>
              <a:rPr lang="en-US" sz="1000" dirty="0">
                <a:hlinkClick r:id="rId3"/>
              </a:rPr>
              <a:t>https://</a:t>
            </a:r>
            <a:r>
              <a:rPr lang="en-US" sz="1000" dirty="0" smtClean="0">
                <a:hlinkClick r:id="rId3"/>
              </a:rPr>
              <a:t>commons.wikimedia.org/wiki/File:Cherokeestampingpaddles.png</a:t>
            </a:r>
            <a:r>
              <a:rPr lang="en-US" sz="1000" dirty="0" smtClean="0"/>
              <a:t> Image is in the public domain.</a:t>
            </a:r>
            <a:endParaRPr lang="en-US" sz="1000" dirty="0"/>
          </a:p>
          <a:p>
            <a:endParaRPr lang="en-US" sz="1000" dirty="0"/>
          </a:p>
        </p:txBody>
      </p:sp>
      <p:sp>
        <p:nvSpPr>
          <p:cNvPr id="7" name="TextBox 6">
            <a:extLst>
              <a:ext uri="{FF2B5EF4-FFF2-40B4-BE49-F238E27FC236}">
                <a16:creationId xmlns:a16="http://schemas.microsoft.com/office/drawing/2014/main" id="{93A573A3-70FA-F040-BC5B-88AF0A9F9118}"/>
              </a:ext>
            </a:extLst>
          </p:cNvPr>
          <p:cNvSpPr txBox="1"/>
          <p:nvPr/>
        </p:nvSpPr>
        <p:spPr>
          <a:xfrm>
            <a:off x="1432969" y="4059243"/>
            <a:ext cx="1923925" cy="307777"/>
          </a:xfrm>
          <a:prstGeom prst="rect">
            <a:avLst/>
          </a:prstGeom>
          <a:noFill/>
        </p:spPr>
        <p:txBody>
          <a:bodyPr wrap="none" rtlCol="0">
            <a:spAutoFit/>
          </a:bodyPr>
          <a:lstStyle/>
          <a:p>
            <a:r>
              <a:rPr lang="en-US" dirty="0"/>
              <a:t>Cord-marked pottery </a:t>
            </a:r>
            <a:r>
              <a:rPr lang="en-US" dirty="0" smtClean="0"/>
              <a:t> </a:t>
            </a:r>
            <a:endParaRPr lang="en-US" dirty="0"/>
          </a:p>
        </p:txBody>
      </p:sp>
      <p:sp>
        <p:nvSpPr>
          <p:cNvPr id="8" name="TextBox 7">
            <a:extLst>
              <a:ext uri="{FF2B5EF4-FFF2-40B4-BE49-F238E27FC236}">
                <a16:creationId xmlns:a16="http://schemas.microsoft.com/office/drawing/2014/main" id="{9507AA88-20E7-D94C-A85B-8A8D4FE99A27}"/>
              </a:ext>
            </a:extLst>
          </p:cNvPr>
          <p:cNvSpPr txBox="1"/>
          <p:nvPr/>
        </p:nvSpPr>
        <p:spPr>
          <a:xfrm>
            <a:off x="5104946" y="4122479"/>
            <a:ext cx="3078087" cy="307777"/>
          </a:xfrm>
          <a:prstGeom prst="rect">
            <a:avLst/>
          </a:prstGeom>
          <a:noFill/>
        </p:spPr>
        <p:txBody>
          <a:bodyPr wrap="none" rtlCol="0">
            <a:spAutoFit/>
          </a:bodyPr>
          <a:lstStyle/>
          <a:p>
            <a:r>
              <a:rPr lang="en-US" dirty="0" smtClean="0"/>
              <a:t>Cherokee paddle stamps for </a:t>
            </a:r>
            <a:r>
              <a:rPr lang="en-US" dirty="0"/>
              <a:t>pottery </a:t>
            </a:r>
          </a:p>
        </p:txBody>
      </p:sp>
      <p:pic>
        <p:nvPicPr>
          <p:cNvPr id="4098" name="Picture 2" descr="File:Cord marked pottery sherd, St. Catherine's Period, AD 800-1300 - Fernbank Museum of Natural History - DSC001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92" y="1401316"/>
            <a:ext cx="3654225" cy="26812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le:Cherokeestampingpaddl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8857" y="1374641"/>
            <a:ext cx="2706914" cy="272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39101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1820</TotalTime>
  <Words>1006</Words>
  <Application>Microsoft Office PowerPoint</Application>
  <PresentationFormat>On-screen Show (16:9)</PresentationFormat>
  <Paragraphs>102</Paragraphs>
  <Slides>17</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Merriweather</vt:lpstr>
      <vt:lpstr>Arial</vt:lpstr>
      <vt:lpstr>Simple Light</vt:lpstr>
      <vt:lpstr>American Indian Pottery of NC:  Past &amp; Present</vt:lpstr>
      <vt:lpstr>What do you know about American Indians in North Carolina or elsewhere in North America?  </vt:lpstr>
      <vt:lpstr>One of the most common artifacts found by archaeologist is pottery!</vt:lpstr>
      <vt:lpstr>Because of its chemical and physical properties clay doesn’t decompose like other organic materials.   </vt:lpstr>
      <vt:lpstr>American Indians used clay to create lots of different types of ceramics. Jars, jugs, bowls, animals, pipes, and more!</vt:lpstr>
      <vt:lpstr>Archaeologists can look at the different broken parts of a ceramic vessel and tell where different pieces are from. </vt:lpstr>
      <vt:lpstr>PowerPoint Presentation</vt:lpstr>
      <vt:lpstr>Which part of a pot are these sherds from?</vt:lpstr>
      <vt:lpstr>Archaeologists are also interested in the designs found on pottery</vt:lpstr>
      <vt:lpstr>Some pottery has decorations created from impressing objects or stamping designs into the wet clay</vt:lpstr>
      <vt:lpstr>Today, many American Indians continue to create items in the same ways and styles as their ancestors.</vt:lpstr>
      <vt:lpstr> Senora Lynch is a member of the Haliwa-Saponi tribe and an award-winning potter. Lynch is also skilled at weaving, leatherwork, and beadwork. Lynch learned these crafts from her family and tribal elders.   </vt:lpstr>
      <vt:lpstr>PowerPoint Presentation</vt:lpstr>
      <vt:lpstr>PowerPoint Presentation</vt:lpstr>
      <vt:lpstr>PowerPoint Presentation</vt:lpstr>
      <vt:lpstr>Compare and Contrast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Indian Pottery of NC: Past &amp; Present</dc:title>
  <dc:creator>jmarante</dc:creator>
  <cp:lastModifiedBy>jmarante</cp:lastModifiedBy>
  <cp:revision>23</cp:revision>
  <dcterms:modified xsi:type="dcterms:W3CDTF">2022-04-06T18:26:23Z</dcterms:modified>
</cp:coreProperties>
</file>