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85" r:id="rId3"/>
    <p:sldId id="298" r:id="rId4"/>
    <p:sldId id="342" r:id="rId5"/>
    <p:sldId id="315" r:id="rId6"/>
    <p:sldId id="299" r:id="rId7"/>
    <p:sldId id="265" r:id="rId8"/>
    <p:sldId id="278" r:id="rId9"/>
    <p:sldId id="341" r:id="rId10"/>
    <p:sldId id="276" r:id="rId11"/>
    <p:sldId id="281" r:id="rId12"/>
    <p:sldId id="277" r:id="rId13"/>
    <p:sldId id="275" r:id="rId14"/>
    <p:sldId id="279" r:id="rId15"/>
    <p:sldId id="280" r:id="rId16"/>
    <p:sldId id="282" r:id="rId17"/>
    <p:sldId id="301" r:id="rId18"/>
    <p:sldId id="302" r:id="rId19"/>
  </p:sldIdLst>
  <p:sldSz cx="9144000" cy="5143500" type="screen16x9"/>
  <p:notesSz cx="6858000" cy="9144000"/>
  <p:embeddedFontLst>
    <p:embeddedFont>
      <p:font typeface="Verdana" panose="020B060403050404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59E018-BF2B-4151-9196-B09328F8B130}" name="Roark, Sierra Snively" initials="RSS" userId="S::ssr@ad.unc.edu::f8fd7f3a-9e1f-4d19-9a50-35a57f08a1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0"/>
    <p:restoredTop sz="65183" autoAdjust="0"/>
  </p:normalViewPr>
  <p:slideViewPr>
    <p:cSldViewPr snapToGrid="0">
      <p:cViewPr varScale="1">
        <p:scale>
          <a:sx n="59" d="100"/>
          <a:sy n="59" d="100"/>
        </p:scale>
        <p:origin x="1244"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ed4a714c1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ed4a714c1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d4a714c1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ed4a714c1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ed4a714c1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ed4a714c1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Activity</a:t>
            </a:r>
          </a:p>
        </p:txBody>
      </p:sp>
    </p:spTree>
    <p:extLst>
      <p:ext uri="{BB962C8B-B14F-4D97-AF65-F5344CB8AC3E}">
        <p14:creationId xmlns:p14="http://schemas.microsoft.com/office/powerpoint/2010/main" val="341882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06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Where do you think you would see these seals? What type of material would be need verification? </a:t>
            </a:r>
          </a:p>
        </p:txBody>
      </p:sp>
    </p:spTree>
    <p:extLst>
      <p:ext uri="{BB962C8B-B14F-4D97-AF65-F5344CB8AC3E}">
        <p14:creationId xmlns:p14="http://schemas.microsoft.com/office/powerpoint/2010/main" val="290853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b1b8264d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b1b8264d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d4a714c1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d4a714c1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d4a714c1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ed4a714c1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d4a714c1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d4a714c1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d4a714c1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d4a714c1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d4a714c1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d4a714c1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bci.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haliwa-saponi.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lumbeetrib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meherrinnation.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obsn.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sappony.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www.facebook.com/WaccamawSiouanTri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hyperlink" Target="https://en.wikipedia.org/wiki/Seal_of_North_Carolina" TargetMode="Externa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North_Carolina_State_Board_of_Education" TargetMode="External"/><Relationship Id="rId5" Type="http://schemas.openxmlformats.org/officeDocument/2006/relationships/hyperlink" Target="https://commons.wikimedia.org/wiki/User:Yeungb" TargetMode="External"/><Relationship Id="rId4" Type="http://schemas.openxmlformats.org/officeDocument/2006/relationships/hyperlink" Target="https://commons.wikimedia.org/wiki/File:UNC_Seal.JPG" TargetMode="Externa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n:Copyright_status_of_work_by_the_U.S._government" TargetMode="External"/><Relationship Id="rId2" Type="http://schemas.openxmlformats.org/officeDocument/2006/relationships/hyperlink" Target="https://en.wikipedia.org/wiki/en:Public_domain"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en.wikipedia.org/wiki/United_States_Code" TargetMode="External"/><Relationship Id="rId4" Type="http://schemas.openxmlformats.org/officeDocument/2006/relationships/hyperlink" Target="https://en.wikisource.org/wiki/en:United_States_Code/Title_17/Chapter_1/Sections_105_and_1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535364" y="2135397"/>
            <a:ext cx="6073271"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b="1" dirty="0">
                <a:latin typeface="Arial" panose="020B0604020202020204" pitchFamily="34" charset="0"/>
                <a:ea typeface="Amatic SC"/>
                <a:cs typeface="Arial" panose="020B0604020202020204" pitchFamily="34" charset="0"/>
                <a:sym typeface="Amatic SC"/>
              </a:rPr>
              <a:t>Tribal Seals of the American Indians of North Carolina</a:t>
            </a:r>
            <a:endParaRPr b="1" dirty="0">
              <a:latin typeface="Arial" panose="020B0604020202020204" pitchFamily="34" charset="0"/>
              <a:ea typeface="Amatic SC"/>
              <a:cs typeface="Arial" panose="020B0604020202020204" pitchFamily="34" charset="0"/>
              <a:sym typeface="Amatic SC"/>
            </a:endParaRPr>
          </a:p>
        </p:txBody>
      </p:sp>
      <p:pic>
        <p:nvPicPr>
          <p:cNvPr id="7" name="Google Shape;270;p33">
            <a:extLst>
              <a:ext uri="{FF2B5EF4-FFF2-40B4-BE49-F238E27FC236}">
                <a16:creationId xmlns:a16="http://schemas.microsoft.com/office/drawing/2014/main" id="{59573C8B-8C13-AB4B-9092-2D80874FEEEC}"/>
              </a:ext>
            </a:extLst>
          </p:cNvPr>
          <p:cNvPicPr preferRelativeResize="0"/>
          <p:nvPr/>
        </p:nvPicPr>
        <p:blipFill>
          <a:blip r:embed="rId3">
            <a:alphaModFix/>
          </a:blip>
          <a:stretch>
            <a:fillRect/>
          </a:stretch>
        </p:blipFill>
        <p:spPr>
          <a:xfrm>
            <a:off x="261304" y="244368"/>
            <a:ext cx="1865208" cy="1703702"/>
          </a:xfrm>
          <a:prstGeom prst="rect">
            <a:avLst/>
          </a:prstGeom>
          <a:noFill/>
          <a:ln>
            <a:solidFill>
              <a:schemeClr val="bg1"/>
            </a:solidFill>
          </a:ln>
        </p:spPr>
      </p:pic>
      <p:pic>
        <p:nvPicPr>
          <p:cNvPr id="8" name="Google Shape;284;p35">
            <a:extLst>
              <a:ext uri="{FF2B5EF4-FFF2-40B4-BE49-F238E27FC236}">
                <a16:creationId xmlns:a16="http://schemas.microsoft.com/office/drawing/2014/main" id="{25812D4D-DBBA-4B49-9E78-0EA3E94618B5}"/>
              </a:ext>
            </a:extLst>
          </p:cNvPr>
          <p:cNvPicPr preferRelativeResize="0"/>
          <p:nvPr/>
        </p:nvPicPr>
        <p:blipFill rotWithShape="1">
          <a:blip r:embed="rId4">
            <a:alphaModFix/>
          </a:blip>
          <a:srcRect l="4371" t="2009" r="5154" b="8710"/>
          <a:stretch/>
        </p:blipFill>
        <p:spPr>
          <a:xfrm>
            <a:off x="7096717" y="244368"/>
            <a:ext cx="1785979" cy="1703702"/>
          </a:xfrm>
          <a:prstGeom prst="rect">
            <a:avLst/>
          </a:prstGeom>
          <a:noFill/>
          <a:ln>
            <a:solidFill>
              <a:schemeClr val="bg1"/>
            </a:solidFill>
          </a:ln>
        </p:spPr>
      </p:pic>
      <p:pic>
        <p:nvPicPr>
          <p:cNvPr id="9" name="Google Shape;305;p38">
            <a:extLst>
              <a:ext uri="{FF2B5EF4-FFF2-40B4-BE49-F238E27FC236}">
                <a16:creationId xmlns:a16="http://schemas.microsoft.com/office/drawing/2014/main" id="{EC059587-F1AD-A748-8A07-8282EE355D85}"/>
              </a:ext>
            </a:extLst>
          </p:cNvPr>
          <p:cNvPicPr preferRelativeResize="0"/>
          <p:nvPr/>
        </p:nvPicPr>
        <p:blipFill>
          <a:blip r:embed="rId5">
            <a:alphaModFix/>
          </a:blip>
          <a:stretch>
            <a:fillRect/>
          </a:stretch>
        </p:blipFill>
        <p:spPr>
          <a:xfrm>
            <a:off x="5029134" y="3399653"/>
            <a:ext cx="1566680" cy="1494746"/>
          </a:xfrm>
          <a:prstGeom prst="rect">
            <a:avLst/>
          </a:prstGeom>
          <a:noFill/>
          <a:ln>
            <a:noFill/>
          </a:ln>
        </p:spPr>
      </p:pic>
      <p:pic>
        <p:nvPicPr>
          <p:cNvPr id="10" name="Google Shape;262;p32">
            <a:extLst>
              <a:ext uri="{FF2B5EF4-FFF2-40B4-BE49-F238E27FC236}">
                <a16:creationId xmlns:a16="http://schemas.microsoft.com/office/drawing/2014/main" id="{66399266-16C7-4843-8661-2437E89E8627}"/>
              </a:ext>
            </a:extLst>
          </p:cNvPr>
          <p:cNvPicPr preferRelativeResize="0"/>
          <p:nvPr/>
        </p:nvPicPr>
        <p:blipFill>
          <a:blip r:embed="rId6">
            <a:alphaModFix/>
          </a:blip>
          <a:stretch>
            <a:fillRect/>
          </a:stretch>
        </p:blipFill>
        <p:spPr>
          <a:xfrm>
            <a:off x="4892530" y="249101"/>
            <a:ext cx="1785979" cy="1650942"/>
          </a:xfrm>
          <a:prstGeom prst="rect">
            <a:avLst/>
          </a:prstGeom>
          <a:noFill/>
          <a:ln>
            <a:solidFill>
              <a:schemeClr val="bg1"/>
            </a:solidFill>
          </a:ln>
        </p:spPr>
      </p:pic>
      <p:pic>
        <p:nvPicPr>
          <p:cNvPr id="11" name="Google Shape;291;p36">
            <a:extLst>
              <a:ext uri="{FF2B5EF4-FFF2-40B4-BE49-F238E27FC236}">
                <a16:creationId xmlns:a16="http://schemas.microsoft.com/office/drawing/2014/main" id="{B43A5642-BE6E-714D-B4FC-249284CC24B8}"/>
              </a:ext>
            </a:extLst>
          </p:cNvPr>
          <p:cNvPicPr preferRelativeResize="0"/>
          <p:nvPr/>
        </p:nvPicPr>
        <p:blipFill>
          <a:blip r:embed="rId7">
            <a:alphaModFix/>
          </a:blip>
          <a:stretch>
            <a:fillRect/>
          </a:stretch>
        </p:blipFill>
        <p:spPr>
          <a:xfrm>
            <a:off x="230310" y="3164525"/>
            <a:ext cx="1896201" cy="1822793"/>
          </a:xfrm>
          <a:prstGeom prst="rect">
            <a:avLst/>
          </a:prstGeom>
          <a:noFill/>
          <a:ln>
            <a:solidFill>
              <a:schemeClr val="bg1"/>
            </a:solidFill>
          </a:ln>
        </p:spPr>
      </p:pic>
      <p:pic>
        <p:nvPicPr>
          <p:cNvPr id="12" name="Google Shape;277;p34">
            <a:extLst>
              <a:ext uri="{FF2B5EF4-FFF2-40B4-BE49-F238E27FC236}">
                <a16:creationId xmlns:a16="http://schemas.microsoft.com/office/drawing/2014/main" id="{78AECECD-D1F8-154A-B5BF-4399F7AC3192}"/>
              </a:ext>
            </a:extLst>
          </p:cNvPr>
          <p:cNvPicPr preferRelativeResize="0"/>
          <p:nvPr/>
        </p:nvPicPr>
        <p:blipFill>
          <a:blip r:embed="rId8">
            <a:alphaModFix/>
          </a:blip>
          <a:stretch>
            <a:fillRect/>
          </a:stretch>
        </p:blipFill>
        <p:spPr>
          <a:xfrm>
            <a:off x="2637993" y="3283616"/>
            <a:ext cx="1680591" cy="1703702"/>
          </a:xfrm>
          <a:prstGeom prst="rect">
            <a:avLst/>
          </a:prstGeom>
          <a:noFill/>
          <a:ln>
            <a:solidFill>
              <a:schemeClr val="bg1"/>
            </a:solidFill>
          </a:ln>
        </p:spPr>
      </p:pic>
      <p:pic>
        <p:nvPicPr>
          <p:cNvPr id="13" name="Google Shape;298;p37">
            <a:extLst>
              <a:ext uri="{FF2B5EF4-FFF2-40B4-BE49-F238E27FC236}">
                <a16:creationId xmlns:a16="http://schemas.microsoft.com/office/drawing/2014/main" id="{455FE702-A1BB-104A-A917-03018110FDB9}"/>
              </a:ext>
            </a:extLst>
          </p:cNvPr>
          <p:cNvPicPr preferRelativeResize="0"/>
          <p:nvPr/>
        </p:nvPicPr>
        <p:blipFill>
          <a:blip r:embed="rId9">
            <a:alphaModFix/>
          </a:blip>
          <a:stretch>
            <a:fillRect/>
          </a:stretch>
        </p:blipFill>
        <p:spPr>
          <a:xfrm>
            <a:off x="7306364" y="2498112"/>
            <a:ext cx="1732396" cy="2489206"/>
          </a:xfrm>
          <a:prstGeom prst="rect">
            <a:avLst/>
          </a:prstGeom>
          <a:noFill/>
          <a:ln>
            <a:solidFill>
              <a:schemeClr val="bg1"/>
            </a:solidFill>
          </a:ln>
        </p:spPr>
      </p:pic>
      <p:pic>
        <p:nvPicPr>
          <p:cNvPr id="17" name="Google Shape;312;p39">
            <a:extLst>
              <a:ext uri="{FF2B5EF4-FFF2-40B4-BE49-F238E27FC236}">
                <a16:creationId xmlns:a16="http://schemas.microsoft.com/office/drawing/2014/main" id="{F13424F1-90F0-B74C-A056-7DD04DBDEB08}"/>
              </a:ext>
            </a:extLst>
          </p:cNvPr>
          <p:cNvPicPr preferRelativeResize="0"/>
          <p:nvPr/>
        </p:nvPicPr>
        <p:blipFill>
          <a:blip r:embed="rId10">
            <a:alphaModFix/>
          </a:blip>
          <a:stretch>
            <a:fillRect/>
          </a:stretch>
        </p:blipFill>
        <p:spPr>
          <a:xfrm>
            <a:off x="2619578" y="244368"/>
            <a:ext cx="1699006" cy="1655675"/>
          </a:xfrm>
          <a:prstGeom prst="rect">
            <a:avLst/>
          </a:prstGeom>
          <a:noFill/>
          <a:ln>
            <a:solidFill>
              <a:schemeClr val="bg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3"/>
          <p:cNvSpPr txBox="1"/>
          <p:nvPr/>
        </p:nvSpPr>
        <p:spPr>
          <a:xfrm>
            <a:off x="162232" y="171108"/>
            <a:ext cx="6577781" cy="4801284"/>
          </a:xfrm>
          <a:prstGeom prst="rect">
            <a:avLst/>
          </a:prstGeom>
          <a:noFill/>
          <a:ln>
            <a:noFill/>
          </a:ln>
        </p:spPr>
        <p:txBody>
          <a:bodyPr spcFirstLastPara="1" wrap="square" lIns="91425" tIns="91425" rIns="91425" bIns="91425" anchor="t" anchorCtr="0">
            <a:spAutoFit/>
          </a:bodyPr>
          <a:lstStyle/>
          <a:p>
            <a:pPr lvl="0" algn="l" rtl="0">
              <a:spcBef>
                <a:spcPts val="1200"/>
              </a:spcBef>
              <a:spcAft>
                <a:spcPts val="0"/>
              </a:spcAft>
            </a:pPr>
            <a:r>
              <a:rPr lang="en" sz="2800" b="1" u="sng" dirty="0">
                <a:solidFill>
                  <a:schemeClr val="tx1"/>
                </a:solidFill>
                <a:latin typeface="Arial" panose="020B0604020202020204" pitchFamily="34" charset="0"/>
                <a:ea typeface="Comic Sans MS"/>
                <a:cs typeface="Arial" panose="020B0604020202020204" pitchFamily="34" charset="0"/>
                <a:sym typeface="Comic Sans MS"/>
              </a:rPr>
              <a:t>The Eastern Band of Cherokee Indians (EBCI)</a:t>
            </a:r>
            <a:endParaRPr sz="2800" b="1" u="sng" dirty="0">
              <a:solidFill>
                <a:schemeClr val="tx1"/>
              </a:solidFill>
              <a:latin typeface="Arial" panose="020B0604020202020204" pitchFamily="34" charset="0"/>
              <a:ea typeface="Comic Sans MS"/>
              <a:cs typeface="Arial" panose="020B0604020202020204" pitchFamily="34" charset="0"/>
              <a:sym typeface="Comic Sans MS"/>
            </a:endParaRPr>
          </a:p>
          <a:p>
            <a:pPr marL="171450" lvl="0" indent="-171450" algn="l" rtl="0">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This seal, designed to embrace the early governmental structure, and the eternal endurance of the Cherokee Indians</a:t>
            </a:r>
          </a:p>
          <a:p>
            <a:pPr marL="171450" lvl="0" indent="-171450" algn="l" rtl="0">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7-pointed star symbolizes the seven clans of the Cherokees and the 7 characters of Sequoyah's syllabary meaning "Cherokee Nation (pronounced "</a:t>
            </a:r>
            <a:r>
              <a:rPr lang="en" dirty="0" err="1">
                <a:solidFill>
                  <a:schemeClr val="tx1"/>
                </a:solidFill>
                <a:latin typeface="Arial" panose="020B0604020202020204" pitchFamily="34" charset="0"/>
                <a:cs typeface="Arial" panose="020B0604020202020204" pitchFamily="34" charset="0"/>
              </a:rPr>
              <a:t>Tsa</a:t>
            </a:r>
            <a:r>
              <a:rPr lang="en" dirty="0">
                <a:solidFill>
                  <a:schemeClr val="tx1"/>
                </a:solidFill>
                <a:latin typeface="Arial" panose="020B0604020202020204" pitchFamily="34" charset="0"/>
                <a:cs typeface="Arial" panose="020B0604020202020204" pitchFamily="34" charset="0"/>
              </a:rPr>
              <a:t>-la-</a:t>
            </a:r>
            <a:r>
              <a:rPr lang="en" dirty="0" err="1">
                <a:solidFill>
                  <a:schemeClr val="tx1"/>
                </a:solidFill>
                <a:latin typeface="Arial" panose="020B0604020202020204" pitchFamily="34" charset="0"/>
                <a:cs typeface="Arial" panose="020B0604020202020204" pitchFamily="34" charset="0"/>
              </a:rPr>
              <a:t>gi</a:t>
            </a:r>
            <a:r>
              <a:rPr lang="en" dirty="0">
                <a:solidFill>
                  <a:schemeClr val="tx1"/>
                </a:solidFill>
                <a:latin typeface="Arial" panose="020B0604020202020204" pitchFamily="34" charset="0"/>
                <a:cs typeface="Arial" panose="020B0604020202020204" pitchFamily="34" charset="0"/>
              </a:rPr>
              <a:t>-hi A-</a:t>
            </a:r>
            <a:r>
              <a:rPr lang="en" dirty="0" err="1">
                <a:solidFill>
                  <a:schemeClr val="tx1"/>
                </a:solidFill>
                <a:latin typeface="Arial" panose="020B0604020202020204" pitchFamily="34" charset="0"/>
                <a:cs typeface="Arial" panose="020B0604020202020204" pitchFamily="34" charset="0"/>
              </a:rPr>
              <a:t>yi</a:t>
            </a:r>
            <a:r>
              <a:rPr lang="en" dirty="0">
                <a:solidFill>
                  <a:schemeClr val="tx1"/>
                </a:solidFill>
                <a:latin typeface="Arial" panose="020B0604020202020204" pitchFamily="34" charset="0"/>
                <a:cs typeface="Arial" panose="020B0604020202020204" pitchFamily="34" charset="0"/>
              </a:rPr>
              <a:t>-li)</a:t>
            </a:r>
          </a:p>
          <a:p>
            <a:pPr marL="171450" lvl="0" indent="-171450">
              <a:spcBef>
                <a:spcPts val="1200"/>
              </a:spcBef>
              <a:spcAft>
                <a:spcPts val="120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date is for the adoption of the Constitution of the Cherokee Nation West.</a:t>
            </a:r>
          </a:p>
          <a:p>
            <a:pPr marL="171450" lvl="0" indent="-171450" algn="l" rtl="0">
              <a:spcBef>
                <a:spcPts val="1200"/>
              </a:spcBef>
              <a:spcAft>
                <a:spcPts val="120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wreath of oak leaves symbolizes the sacred fire which the Cherokees have always kept burning in their land. </a:t>
            </a:r>
          </a:p>
          <a:p>
            <a:pPr marL="171450" lvl="0" indent="-171450" algn="l" rtl="0">
              <a:spcBef>
                <a:spcPts val="1200"/>
              </a:spcBef>
              <a:spcAft>
                <a:spcPts val="120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Oak was the wood traditionally burned and is native to both North Carolina and Georgia as well as in the Indian Territory in Oklahoma to which the Cherokees removed in the early 1800s. </a:t>
            </a:r>
            <a:endParaRPr dirty="0">
              <a:solidFill>
                <a:schemeClr val="tx1"/>
              </a:solidFill>
              <a:latin typeface="Arial" panose="020B0604020202020204" pitchFamily="34" charset="0"/>
              <a:cs typeface="Arial" panose="020B0604020202020204" pitchFamily="34" charset="0"/>
            </a:endParaRPr>
          </a:p>
        </p:txBody>
      </p:sp>
      <p:pic>
        <p:nvPicPr>
          <p:cNvPr id="270" name="Google Shape;270;p33"/>
          <p:cNvPicPr preferRelativeResize="0"/>
          <p:nvPr/>
        </p:nvPicPr>
        <p:blipFill>
          <a:blip r:embed="rId3">
            <a:alphaModFix/>
          </a:blip>
          <a:stretch>
            <a:fillRect/>
          </a:stretch>
        </p:blipFill>
        <p:spPr>
          <a:xfrm>
            <a:off x="6592529" y="740283"/>
            <a:ext cx="2389239" cy="2327382"/>
          </a:xfrm>
          <a:prstGeom prst="rect">
            <a:avLst/>
          </a:prstGeom>
          <a:noFill/>
          <a:ln>
            <a:solidFill>
              <a:schemeClr val="bg1"/>
            </a:solidFill>
          </a:ln>
        </p:spPr>
      </p:pic>
      <p:sp>
        <p:nvSpPr>
          <p:cNvPr id="2" name="TextBox 1"/>
          <p:cNvSpPr txBox="1"/>
          <p:nvPr/>
        </p:nvSpPr>
        <p:spPr>
          <a:xfrm>
            <a:off x="410705" y="4781227"/>
            <a:ext cx="5571641" cy="307777"/>
          </a:xfrm>
          <a:prstGeom prst="rect">
            <a:avLst/>
          </a:prstGeom>
          <a:noFill/>
        </p:spPr>
        <p:txBody>
          <a:bodyPr wrap="square" rtlCol="0">
            <a:spAutoFit/>
          </a:bodyPr>
          <a:lstStyle/>
          <a:p>
            <a:r>
              <a:rPr lang="en-US" dirty="0"/>
              <a:t>Image source: </a:t>
            </a:r>
            <a:r>
              <a:rPr lang="en-US" dirty="0">
                <a:hlinkClick r:id="rId4"/>
              </a:rPr>
              <a:t>https://ebci.com</a:t>
            </a:r>
            <a:r>
              <a:rPr lang="en-US" dirty="0" smtClean="0">
                <a:hlinkClick r:id="rId4"/>
              </a:rPr>
              <a:t>/</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p:nvPr/>
        </p:nvSpPr>
        <p:spPr>
          <a:xfrm>
            <a:off x="53425" y="-106426"/>
            <a:ext cx="6388650" cy="513214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800" b="1" u="sng" dirty="0">
                <a:solidFill>
                  <a:schemeClr val="tx1"/>
                </a:solidFill>
                <a:latin typeface="Arial" panose="020B0604020202020204" pitchFamily="34" charset="0"/>
                <a:ea typeface="Comic Sans MS"/>
                <a:cs typeface="Arial" panose="020B0604020202020204" pitchFamily="34" charset="0"/>
                <a:sym typeface="Comic Sans MS"/>
              </a:rPr>
              <a:t>The </a:t>
            </a:r>
            <a:r>
              <a:rPr lang="en" sz="2800" b="1" u="sng" dirty="0" err="1">
                <a:solidFill>
                  <a:schemeClr val="tx1"/>
                </a:solidFill>
                <a:latin typeface="Arial" panose="020B0604020202020204" pitchFamily="34" charset="0"/>
                <a:ea typeface="Comic Sans MS"/>
                <a:cs typeface="Arial" panose="020B0604020202020204" pitchFamily="34" charset="0"/>
                <a:sym typeface="Comic Sans MS"/>
              </a:rPr>
              <a:t>Haliwa</a:t>
            </a:r>
            <a:r>
              <a:rPr lang="en" sz="2800" b="1" u="sng" dirty="0">
                <a:solidFill>
                  <a:schemeClr val="tx1"/>
                </a:solidFill>
                <a:latin typeface="Arial" panose="020B0604020202020204" pitchFamily="34" charset="0"/>
                <a:ea typeface="Comic Sans MS"/>
                <a:cs typeface="Arial" panose="020B0604020202020204" pitchFamily="34" charset="0"/>
                <a:sym typeface="Comic Sans MS"/>
              </a:rPr>
              <a:t>-Saponi Tribe</a:t>
            </a:r>
            <a:endParaRPr sz="2800" u="sng" dirty="0">
              <a:solidFill>
                <a:schemeClr val="tx1"/>
              </a:solidFill>
              <a:latin typeface="Arial" panose="020B0604020202020204" pitchFamily="34" charset="0"/>
              <a:ea typeface="Comic Sans MS"/>
              <a:cs typeface="Arial" panose="020B0604020202020204" pitchFamily="34" charset="0"/>
              <a:sym typeface="Comic Sans MS"/>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1953- The year the people reorganized themselves and again came together as a tribe.</a:t>
            </a:r>
            <a:endParaRPr dirty="0">
              <a:solidFill>
                <a:schemeClr val="tx1"/>
              </a:solidFill>
              <a:latin typeface="Arial" panose="020B0604020202020204" pitchFamily="34" charset="0"/>
              <a:cs typeface="Arial" panose="020B0604020202020204" pitchFamily="34" charset="0"/>
            </a:endParaRPr>
          </a:p>
          <a:p>
            <a:pPr marL="285750" lvl="0" indent="-285750">
              <a:lnSpc>
                <a:spcPct val="115000"/>
              </a:lnSpc>
              <a:spcBef>
                <a:spcPts val="1200"/>
              </a:spcBef>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1965- The year the </a:t>
            </a:r>
            <a:r>
              <a:rPr lang="en" dirty="0" err="1">
                <a:solidFill>
                  <a:schemeClr val="tx1"/>
                </a:solidFill>
                <a:latin typeface="Arial" panose="020B0604020202020204" pitchFamily="34" charset="0"/>
                <a:cs typeface="Arial" panose="020B0604020202020204" pitchFamily="34" charset="0"/>
              </a:rPr>
              <a:t>Haliwa</a:t>
            </a:r>
            <a:r>
              <a:rPr lang="en" dirty="0">
                <a:solidFill>
                  <a:schemeClr val="tx1"/>
                </a:solidFill>
                <a:latin typeface="Arial" panose="020B0604020202020204" pitchFamily="34" charset="0"/>
                <a:cs typeface="Arial" panose="020B0604020202020204" pitchFamily="34" charset="0"/>
              </a:rPr>
              <a:t>-Saponi Tribe were granted state recognition by the N.C. General Assembly.</a:t>
            </a:r>
            <a:endParaRPr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Tobacco is used socially, smoked with friends as a greeting and given as a special gift. It is also used in ceremonies and prayers for unity and agreement.</a:t>
            </a:r>
            <a:endParaRPr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clouds, home of the Creator, to whom the </a:t>
            </a:r>
            <a:r>
              <a:rPr lang="en" dirty="0" err="1">
                <a:solidFill>
                  <a:schemeClr val="tx1"/>
                </a:solidFill>
                <a:latin typeface="Arial" panose="020B0604020202020204" pitchFamily="34" charset="0"/>
                <a:cs typeface="Arial" panose="020B0604020202020204" pitchFamily="34" charset="0"/>
              </a:rPr>
              <a:t>Haliwa</a:t>
            </a:r>
            <a:r>
              <a:rPr lang="en" dirty="0">
                <a:solidFill>
                  <a:schemeClr val="tx1"/>
                </a:solidFill>
                <a:latin typeface="Arial" panose="020B0604020202020204" pitchFamily="34" charset="0"/>
                <a:cs typeface="Arial" panose="020B0604020202020204" pitchFamily="34" charset="0"/>
              </a:rPr>
              <a:t>-Saponi pray for rain, to bring life from the corn and tobacco and all living things.</a:t>
            </a:r>
            <a:endParaRPr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Corn is given as a gift from the Creator and is a main staple of their diet.</a:t>
            </a:r>
            <a:endParaRPr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120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black snake, common to the area is a symbol of medicine and power. It is often left in barns to keep out rodents and to protect the harvest in storage there. </a:t>
            </a:r>
            <a:endParaRPr dirty="0">
              <a:solidFill>
                <a:schemeClr val="tx1"/>
              </a:solidFill>
              <a:latin typeface="Arial" panose="020B0604020202020204" pitchFamily="34" charset="0"/>
              <a:cs typeface="Arial" panose="020B0604020202020204" pitchFamily="34" charset="0"/>
            </a:endParaRPr>
          </a:p>
        </p:txBody>
      </p:sp>
      <p:pic>
        <p:nvPicPr>
          <p:cNvPr id="305" name="Google Shape;305;p38"/>
          <p:cNvPicPr preferRelativeResize="0"/>
          <p:nvPr/>
        </p:nvPicPr>
        <p:blipFill>
          <a:blip r:embed="rId3">
            <a:alphaModFix/>
          </a:blip>
          <a:stretch>
            <a:fillRect/>
          </a:stretch>
        </p:blipFill>
        <p:spPr>
          <a:xfrm>
            <a:off x="6591075" y="1145533"/>
            <a:ext cx="2499500" cy="2438550"/>
          </a:xfrm>
          <a:prstGeom prst="rect">
            <a:avLst/>
          </a:prstGeom>
          <a:noFill/>
          <a:ln>
            <a:noFill/>
          </a:ln>
        </p:spPr>
      </p:pic>
      <p:sp>
        <p:nvSpPr>
          <p:cNvPr id="4" name="TextBox 3"/>
          <p:cNvSpPr txBox="1"/>
          <p:nvPr/>
        </p:nvSpPr>
        <p:spPr>
          <a:xfrm>
            <a:off x="5230678" y="4717941"/>
            <a:ext cx="5571641" cy="307777"/>
          </a:xfrm>
          <a:prstGeom prst="rect">
            <a:avLst/>
          </a:prstGeom>
          <a:noFill/>
        </p:spPr>
        <p:txBody>
          <a:bodyPr wrap="square" rtlCol="0">
            <a:spAutoFit/>
          </a:bodyPr>
          <a:lstStyle/>
          <a:p>
            <a:r>
              <a:rPr lang="en-US" dirty="0"/>
              <a:t>Image source: </a:t>
            </a:r>
            <a:r>
              <a:rPr lang="en-US" dirty="0">
                <a:hlinkClick r:id="rId4"/>
              </a:rPr>
              <a:t>https://www.haliwa-saponi.org</a:t>
            </a:r>
            <a:r>
              <a:rPr lang="en-US" dirty="0" smtClean="0">
                <a:hlinkClick r:id="rId4"/>
              </a:rPr>
              <a:t>/</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p:nvPr/>
        </p:nvSpPr>
        <p:spPr>
          <a:xfrm>
            <a:off x="53324" y="0"/>
            <a:ext cx="6284845" cy="528539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800" b="1" u="sng" dirty="0">
                <a:solidFill>
                  <a:schemeClr val="tx1"/>
                </a:solidFill>
                <a:latin typeface="Arial" panose="020B0604020202020204" pitchFamily="34" charset="0"/>
                <a:ea typeface="Comic Sans MS"/>
                <a:cs typeface="Arial" panose="020B0604020202020204" pitchFamily="34" charset="0"/>
                <a:sym typeface="Comic Sans MS"/>
              </a:rPr>
              <a:t>The Lumbee Tribe</a:t>
            </a:r>
            <a:endParaRPr sz="2800" b="1" u="sng" dirty="0">
              <a:solidFill>
                <a:schemeClr val="tx1"/>
              </a:solidFill>
              <a:latin typeface="Arial" panose="020B0604020202020204" pitchFamily="34" charset="0"/>
              <a:ea typeface="Comic Sans MS"/>
              <a:cs typeface="Arial" panose="020B0604020202020204" pitchFamily="34" charset="0"/>
              <a:sym typeface="Comic Sans MS"/>
            </a:endParaRPr>
          </a:p>
          <a:p>
            <a:pPr marL="171450" lvl="0" indent="-1714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The circular shape of the tribal seal is symbolic of the circle of life. Along with the circle, the four equal parts and colors of the medicine wheel represent the lifespan of man: birth (red), growth (yellow), maturity (black) and death (white). But, as the circle has no end so there can be no end to life but only another beginning. In addition, the colors represent the four qualities of a balanced life: the spiritual, the emotional, the physical and the intellect.</a:t>
            </a: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171450" lvl="0" indent="-1714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The colors and their location on the wheel also represent: the four directions: east, south, west, and north and the four seasons: spring, summer, fall and winter.</a:t>
            </a: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171450" lvl="0" indent="-171450" algn="l" rtl="0">
              <a:lnSpc>
                <a:spcPct val="107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The Lumbee Pinecone Patchwork surrounding the circle of life represents the pride, power and will of the Lumbee Tribe.</a:t>
            </a: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171450" lvl="0" indent="-171450" algn="l" rtl="0">
              <a:lnSpc>
                <a:spcPct val="115000"/>
              </a:lnSpc>
              <a:spcBef>
                <a:spcPts val="1200"/>
              </a:spcBef>
              <a:spcAft>
                <a:spcPts val="1200"/>
              </a:spcAft>
              <a:buFont typeface="Arial" panose="020B0604020202020204" pitchFamily="34" charset="0"/>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The circle, the four equal parts with corresponding colors and the Lumbee Pinecone Patchwork come together to form a symbol representative of the Lumbee Tribe.</a:t>
            </a:r>
            <a:endParaRPr dirty="0">
              <a:solidFill>
                <a:schemeClr val="tx1"/>
              </a:solidFill>
              <a:latin typeface="Arial" panose="020B0604020202020204" pitchFamily="34" charset="0"/>
              <a:ea typeface="Comic Sans MS"/>
              <a:cs typeface="Arial" panose="020B0604020202020204" pitchFamily="34" charset="0"/>
              <a:sym typeface="Comic Sans MS"/>
            </a:endParaRPr>
          </a:p>
        </p:txBody>
      </p:sp>
      <p:pic>
        <p:nvPicPr>
          <p:cNvPr id="277" name="Google Shape;277;p34"/>
          <p:cNvPicPr preferRelativeResize="0"/>
          <p:nvPr/>
        </p:nvPicPr>
        <p:blipFill>
          <a:blip r:embed="rId3">
            <a:alphaModFix/>
          </a:blip>
          <a:stretch>
            <a:fillRect/>
          </a:stretch>
        </p:blipFill>
        <p:spPr>
          <a:xfrm>
            <a:off x="6338169" y="1089764"/>
            <a:ext cx="2749738" cy="2730983"/>
          </a:xfrm>
          <a:prstGeom prst="rect">
            <a:avLst/>
          </a:prstGeom>
          <a:noFill/>
          <a:ln>
            <a:solidFill>
              <a:schemeClr val="bg1"/>
            </a:solidFill>
          </a:ln>
        </p:spPr>
      </p:pic>
      <p:sp>
        <p:nvSpPr>
          <p:cNvPr id="2" name="TextBox 1"/>
          <p:cNvSpPr txBox="1"/>
          <p:nvPr/>
        </p:nvSpPr>
        <p:spPr>
          <a:xfrm>
            <a:off x="6400800" y="4037308"/>
            <a:ext cx="2687107" cy="523220"/>
          </a:xfrm>
          <a:prstGeom prst="rect">
            <a:avLst/>
          </a:prstGeom>
          <a:noFill/>
        </p:spPr>
        <p:txBody>
          <a:bodyPr wrap="square" rtlCol="0">
            <a:spAutoFit/>
          </a:bodyPr>
          <a:lstStyle/>
          <a:p>
            <a:r>
              <a:rPr lang="en-US" dirty="0"/>
              <a:t>Image source: </a:t>
            </a:r>
            <a:r>
              <a:rPr lang="en-US" dirty="0">
                <a:hlinkClick r:id="rId4"/>
              </a:rPr>
              <a:t>https://www.lumbeetribe.com</a:t>
            </a:r>
            <a:r>
              <a:rPr lang="en-US" dirty="0" smtClean="0">
                <a:hlinkClick r:id="rId4"/>
              </a:rPr>
              <a:t>/</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p:nvPr/>
        </p:nvSpPr>
        <p:spPr>
          <a:xfrm>
            <a:off x="566400" y="188250"/>
            <a:ext cx="4594500" cy="400200"/>
          </a:xfrm>
          <a:prstGeom prst="rect">
            <a:avLst/>
          </a:prstGeom>
          <a:solidFill>
            <a:schemeClr val="accent3"/>
          </a:solid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1200"/>
              </a:spcAft>
              <a:buNone/>
            </a:pPr>
            <a:endParaRPr>
              <a:highlight>
                <a:srgbClr val="FFFFFF"/>
              </a:highlight>
              <a:latin typeface="Verdana"/>
              <a:ea typeface="Verdana"/>
              <a:cs typeface="Verdana"/>
              <a:sym typeface="Verdana"/>
            </a:endParaRPr>
          </a:p>
        </p:txBody>
      </p:sp>
      <p:pic>
        <p:nvPicPr>
          <p:cNvPr id="262" name="Google Shape;262;p32"/>
          <p:cNvPicPr preferRelativeResize="0"/>
          <p:nvPr/>
        </p:nvPicPr>
        <p:blipFill>
          <a:blip r:embed="rId3">
            <a:alphaModFix/>
          </a:blip>
          <a:stretch>
            <a:fillRect/>
          </a:stretch>
        </p:blipFill>
        <p:spPr>
          <a:xfrm>
            <a:off x="5677550" y="1202858"/>
            <a:ext cx="3141775" cy="3109280"/>
          </a:xfrm>
          <a:prstGeom prst="rect">
            <a:avLst/>
          </a:prstGeom>
          <a:noFill/>
          <a:ln>
            <a:solidFill>
              <a:schemeClr val="bg1"/>
            </a:solidFill>
          </a:ln>
        </p:spPr>
      </p:pic>
      <p:sp>
        <p:nvSpPr>
          <p:cNvPr id="264" name="Google Shape;264;p32"/>
          <p:cNvSpPr txBox="1"/>
          <p:nvPr/>
        </p:nvSpPr>
        <p:spPr>
          <a:xfrm>
            <a:off x="0" y="0"/>
            <a:ext cx="52998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u="sng" dirty="0">
                <a:solidFill>
                  <a:schemeClr val="tx1"/>
                </a:solidFill>
                <a:latin typeface="Arial" panose="020B0604020202020204" pitchFamily="34" charset="0"/>
                <a:ea typeface="Comic Sans MS"/>
                <a:cs typeface="Arial" panose="020B0604020202020204" pitchFamily="34" charset="0"/>
                <a:sym typeface="Comic Sans MS"/>
              </a:rPr>
              <a:t>The Meherrin Nation</a:t>
            </a:r>
            <a:endParaRPr sz="2800" b="1" u="sng" dirty="0">
              <a:solidFill>
                <a:schemeClr val="tx1"/>
              </a:solidFill>
              <a:latin typeface="Arial" panose="020B0604020202020204" pitchFamily="34" charset="0"/>
              <a:ea typeface="Comic Sans MS"/>
              <a:cs typeface="Arial" panose="020B0604020202020204" pitchFamily="34" charset="0"/>
              <a:sym typeface="Comic Sans MS"/>
            </a:endParaRPr>
          </a:p>
          <a:p>
            <a:pPr marL="0" lvl="0" indent="0" algn="l" rtl="0">
              <a:spcBef>
                <a:spcPts val="0"/>
              </a:spcBef>
              <a:spcAft>
                <a:spcPts val="0"/>
              </a:spcAft>
              <a:buNone/>
            </a:pPr>
            <a:endParaRPr b="1"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lgn="l" rtl="0">
              <a:spcBef>
                <a:spcPts val="0"/>
              </a:spcBef>
              <a:spcAft>
                <a:spcPts val="0"/>
              </a:spcAft>
              <a:buSzPts val="1400"/>
              <a:buFont typeface="Comic Sans MS"/>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The Seal of the Meherrin Nation is primarily made up of purple and white - the colors of the wampum. </a:t>
            </a:r>
          </a:p>
          <a:p>
            <a:pPr marL="139700" lvl="0" algn="l" rtl="0">
              <a:spcBef>
                <a:spcPts val="0"/>
              </a:spcBef>
              <a:spcAft>
                <a:spcPts val="0"/>
              </a:spcAft>
              <a:buSzPts val="1400"/>
            </a:pP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lgn="l" rtl="0">
              <a:spcBef>
                <a:spcPts val="0"/>
              </a:spcBef>
              <a:spcAft>
                <a:spcPts val="0"/>
              </a:spcAft>
              <a:buSzPts val="1400"/>
              <a:buFont typeface="Comic Sans MS"/>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Our people are standing in an unbroken circle; the ancestors, our people today, and future generations of Meherrin.</a:t>
            </a:r>
          </a:p>
          <a:p>
            <a:pPr marL="139700" lvl="0" algn="l" rtl="0">
              <a:spcBef>
                <a:spcPts val="0"/>
              </a:spcBef>
              <a:spcAft>
                <a:spcPts val="0"/>
              </a:spcAft>
              <a:buSzPts val="1400"/>
            </a:pP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lgn="l" rtl="0">
              <a:spcBef>
                <a:spcPts val="0"/>
              </a:spcBef>
              <a:spcAft>
                <a:spcPts val="0"/>
              </a:spcAft>
              <a:buSzPts val="1400"/>
              <a:buFont typeface="Comic Sans MS"/>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All of the clan animals of the Meherrin Nation are present in the center of the circle. </a:t>
            </a:r>
          </a:p>
          <a:p>
            <a:pPr marL="139700" lvl="0" algn="l" rtl="0">
              <a:spcBef>
                <a:spcPts val="0"/>
              </a:spcBef>
              <a:spcAft>
                <a:spcPts val="0"/>
              </a:spcAft>
              <a:buSzPts val="1400"/>
            </a:pP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lgn="l" rtl="0">
              <a:spcBef>
                <a:spcPts val="0"/>
              </a:spcBef>
              <a:spcAft>
                <a:spcPts val="0"/>
              </a:spcAft>
              <a:buSzPts val="1400"/>
              <a:buFont typeface="Comic Sans MS"/>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On the back of the Great Turtle, or Turtle Island (North America) stands the Tree of Peace, symbolizing our nation following the Great Binding Law set forth by </a:t>
            </a:r>
            <a:r>
              <a:rPr lang="en" dirty="0" err="1">
                <a:solidFill>
                  <a:schemeClr val="tx1"/>
                </a:solidFill>
                <a:latin typeface="Arial" panose="020B0604020202020204" pitchFamily="34" charset="0"/>
                <a:ea typeface="Comic Sans MS"/>
                <a:cs typeface="Arial" panose="020B0604020202020204" pitchFamily="34" charset="0"/>
                <a:sym typeface="Comic Sans MS"/>
              </a:rPr>
              <a:t>Deganawida</a:t>
            </a:r>
            <a:r>
              <a:rPr lang="en" dirty="0">
                <a:solidFill>
                  <a:schemeClr val="tx1"/>
                </a:solidFill>
                <a:latin typeface="Arial" panose="020B0604020202020204" pitchFamily="34" charset="0"/>
                <a:ea typeface="Comic Sans MS"/>
                <a:cs typeface="Arial" panose="020B0604020202020204" pitchFamily="34" charset="0"/>
                <a:sym typeface="Comic Sans MS"/>
              </a:rPr>
              <a:t>, the Peacemaker. </a:t>
            </a:r>
          </a:p>
          <a:p>
            <a:pPr marL="139700" lvl="0" algn="l" rtl="0">
              <a:spcBef>
                <a:spcPts val="0"/>
              </a:spcBef>
              <a:spcAft>
                <a:spcPts val="0"/>
              </a:spcAft>
              <a:buSzPts val="1400"/>
            </a:pPr>
            <a:endParaRPr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lgn="l" rtl="0">
              <a:spcBef>
                <a:spcPts val="0"/>
              </a:spcBef>
              <a:spcAft>
                <a:spcPts val="0"/>
              </a:spcAft>
              <a:buSzPts val="1400"/>
              <a:buFont typeface="Comic Sans MS"/>
              <a:buChar char="●"/>
            </a:pPr>
            <a:r>
              <a:rPr lang="en" dirty="0">
                <a:solidFill>
                  <a:schemeClr val="tx1"/>
                </a:solidFill>
                <a:latin typeface="Arial" panose="020B0604020202020204" pitchFamily="34" charset="0"/>
                <a:ea typeface="Comic Sans MS"/>
                <a:cs typeface="Arial" panose="020B0604020202020204" pitchFamily="34" charset="0"/>
                <a:sym typeface="Comic Sans MS"/>
              </a:rPr>
              <a:t>The water surrounding the turtle symbolizes our name - </a:t>
            </a:r>
            <a:r>
              <a:rPr lang="en" i="1" dirty="0" err="1">
                <a:solidFill>
                  <a:schemeClr val="tx1"/>
                </a:solidFill>
                <a:latin typeface="Arial" panose="020B0604020202020204" pitchFamily="34" charset="0"/>
                <a:ea typeface="Comic Sans MS"/>
                <a:cs typeface="Arial" panose="020B0604020202020204" pitchFamily="34" charset="0"/>
                <a:sym typeface="Comic Sans MS"/>
              </a:rPr>
              <a:t>Kaywets’a:ka</a:t>
            </a:r>
            <a:r>
              <a:rPr lang="en" i="1" dirty="0">
                <a:solidFill>
                  <a:schemeClr val="tx1"/>
                </a:solidFill>
                <a:latin typeface="Arial" panose="020B0604020202020204" pitchFamily="34" charset="0"/>
                <a:ea typeface="Comic Sans MS"/>
                <a:cs typeface="Arial" panose="020B0604020202020204" pitchFamily="34" charset="0"/>
                <a:sym typeface="Comic Sans MS"/>
              </a:rPr>
              <a:t> (People of the Water)</a:t>
            </a:r>
            <a:endParaRPr i="1" dirty="0">
              <a:solidFill>
                <a:schemeClr val="tx1"/>
              </a:solidFill>
              <a:latin typeface="Arial" panose="020B0604020202020204" pitchFamily="34" charset="0"/>
              <a:ea typeface="Comic Sans MS"/>
              <a:cs typeface="Arial" panose="020B0604020202020204" pitchFamily="34" charset="0"/>
              <a:sym typeface="Comic Sans MS"/>
            </a:endParaRPr>
          </a:p>
        </p:txBody>
      </p:sp>
      <p:sp>
        <p:nvSpPr>
          <p:cNvPr id="2" name="TextBox 1"/>
          <p:cNvSpPr txBox="1"/>
          <p:nvPr/>
        </p:nvSpPr>
        <p:spPr>
          <a:xfrm>
            <a:off x="61994" y="4757979"/>
            <a:ext cx="3828081" cy="307777"/>
          </a:xfrm>
          <a:prstGeom prst="rect">
            <a:avLst/>
          </a:prstGeom>
          <a:noFill/>
        </p:spPr>
        <p:txBody>
          <a:bodyPr wrap="square" rtlCol="0">
            <a:spAutoFit/>
          </a:bodyPr>
          <a:lstStyle/>
          <a:p>
            <a:r>
              <a:rPr lang="en-US" dirty="0"/>
              <a:t>Image source: </a:t>
            </a:r>
            <a:r>
              <a:rPr lang="en-US" dirty="0">
                <a:hlinkClick r:id="rId4"/>
              </a:rPr>
              <a:t>http://meherrinnation.org</a:t>
            </a:r>
            <a:r>
              <a:rPr lang="en-US" dirty="0" smtClean="0">
                <a:hlinkClick r:id="rId4"/>
              </a:rPr>
              <a:t>/</a:t>
            </a: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txBox="1"/>
          <p:nvPr/>
        </p:nvSpPr>
        <p:spPr>
          <a:xfrm>
            <a:off x="53251" y="1"/>
            <a:ext cx="6868410" cy="304234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400" b="1" u="sng" dirty="0">
                <a:solidFill>
                  <a:schemeClr val="tx1"/>
                </a:solidFill>
                <a:latin typeface="Arial" panose="020B0604020202020204" pitchFamily="34" charset="0"/>
                <a:ea typeface="Comic Sans MS"/>
                <a:cs typeface="Arial" panose="020B0604020202020204" pitchFamily="34" charset="0"/>
                <a:sym typeface="Comic Sans MS"/>
              </a:rPr>
              <a:t>The Occaneechi Band of the Saponi Nation</a:t>
            </a:r>
          </a:p>
          <a:p>
            <a:pPr marL="0" lvl="0" indent="0" algn="l" rtl="0">
              <a:lnSpc>
                <a:spcPct val="115000"/>
              </a:lnSpc>
              <a:spcBef>
                <a:spcPts val="1200"/>
              </a:spcBef>
              <a:spcAft>
                <a:spcPts val="0"/>
              </a:spcAft>
              <a:buNone/>
            </a:pPr>
            <a:endParaRPr sz="2400" b="1" u="sng" dirty="0">
              <a:solidFill>
                <a:schemeClr val="tx1"/>
              </a:solidFill>
              <a:latin typeface="Arial" panose="020B0604020202020204" pitchFamily="34" charset="0"/>
              <a:ea typeface="Comic Sans MS"/>
              <a:cs typeface="Arial" panose="020B0604020202020204" pitchFamily="34" charset="0"/>
              <a:sym typeface="Comic Sans MS"/>
            </a:endParaRPr>
          </a:p>
          <a:p>
            <a:pPr marL="285750" lvl="0" indent="-285750" algn="l" rtl="0">
              <a:lnSpc>
                <a:spcPct val="115000"/>
              </a:lnSpc>
              <a:spcBef>
                <a:spcPts val="1200"/>
              </a:spcBef>
              <a:spcAft>
                <a:spcPts val="0"/>
              </a:spcAft>
              <a:buFont typeface="Arial" panose="020B0604020202020204" pitchFamily="34" charset="0"/>
              <a:buChar char="•"/>
            </a:pPr>
            <a:r>
              <a:rPr lang="en-US" dirty="0">
                <a:solidFill>
                  <a:schemeClr val="tx1"/>
                </a:solidFill>
              </a:rPr>
              <a:t>The tribal seal incorporated a red tailed hawk, soaring above an Occaneechi ancestor in a canoe on the Eno River. </a:t>
            </a:r>
          </a:p>
          <a:p>
            <a:pPr marL="285750" lvl="0" indent="-285750">
              <a:lnSpc>
                <a:spcPct val="115000"/>
              </a:lnSpc>
              <a:spcBef>
                <a:spcPts val="1200"/>
              </a:spcBef>
              <a:buFont typeface="Arial" panose="020B0604020202020204" pitchFamily="34" charset="0"/>
              <a:buChar char="•"/>
            </a:pPr>
            <a:r>
              <a:rPr lang="en-US" dirty="0">
                <a:solidFill>
                  <a:schemeClr val="tx1"/>
                </a:solidFill>
              </a:rPr>
              <a:t>As a registered trademark, the Occaneechi seal is used on all official tribal documents and general correspondence.</a:t>
            </a:r>
          </a:p>
          <a:p>
            <a:pPr marL="285750" lvl="0" indent="-285750">
              <a:lnSpc>
                <a:spcPct val="115000"/>
              </a:lnSpc>
              <a:spcBef>
                <a:spcPts val="1200"/>
              </a:spcBef>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seal was created in 1986.</a:t>
            </a:r>
            <a:endParaRPr dirty="0">
              <a:solidFill>
                <a:schemeClr val="tx1"/>
              </a:solidFill>
              <a:latin typeface="Arial" panose="020B0604020202020204" pitchFamily="34" charset="0"/>
              <a:cs typeface="Arial" panose="020B0604020202020204" pitchFamily="34" charset="0"/>
            </a:endParaRPr>
          </a:p>
        </p:txBody>
      </p:sp>
      <p:pic>
        <p:nvPicPr>
          <p:cNvPr id="291" name="Google Shape;291;p36"/>
          <p:cNvPicPr preferRelativeResize="0"/>
          <p:nvPr/>
        </p:nvPicPr>
        <p:blipFill>
          <a:blip r:embed="rId3">
            <a:alphaModFix/>
          </a:blip>
          <a:stretch>
            <a:fillRect/>
          </a:stretch>
        </p:blipFill>
        <p:spPr>
          <a:xfrm>
            <a:off x="6222179" y="2277570"/>
            <a:ext cx="2764400" cy="2764400"/>
          </a:xfrm>
          <a:prstGeom prst="rect">
            <a:avLst/>
          </a:prstGeom>
          <a:noFill/>
          <a:ln>
            <a:solidFill>
              <a:schemeClr val="bg1"/>
            </a:solidFill>
          </a:ln>
        </p:spPr>
      </p:pic>
      <p:sp>
        <p:nvSpPr>
          <p:cNvPr id="2" name="TextBox 1"/>
          <p:cNvSpPr txBox="1"/>
          <p:nvPr/>
        </p:nvSpPr>
        <p:spPr>
          <a:xfrm>
            <a:off x="147233" y="4626245"/>
            <a:ext cx="3549112" cy="307777"/>
          </a:xfrm>
          <a:prstGeom prst="rect">
            <a:avLst/>
          </a:prstGeom>
          <a:noFill/>
        </p:spPr>
        <p:txBody>
          <a:bodyPr wrap="square" rtlCol="0">
            <a:spAutoFit/>
          </a:bodyPr>
          <a:lstStyle/>
          <a:p>
            <a:r>
              <a:rPr lang="en-US" dirty="0"/>
              <a:t>Image source: </a:t>
            </a:r>
            <a:r>
              <a:rPr lang="en-US" dirty="0">
                <a:hlinkClick r:id="rId4"/>
              </a:rPr>
              <a:t>https://obsn.org</a:t>
            </a:r>
            <a:r>
              <a:rPr lang="en-US" dirty="0" smtClean="0">
                <a:hlinkClick r:id="rId4"/>
              </a:rPr>
              <a:t>/</a:t>
            </a: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p:nvPr/>
        </p:nvSpPr>
        <p:spPr>
          <a:xfrm>
            <a:off x="254000" y="114301"/>
            <a:ext cx="6511000" cy="309004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800" b="1" u="sng" dirty="0">
                <a:solidFill>
                  <a:schemeClr val="tx1"/>
                </a:solidFill>
                <a:latin typeface="Arial" panose="020B0604020202020204" pitchFamily="34" charset="0"/>
                <a:ea typeface="Comic Sans MS"/>
                <a:cs typeface="Arial" panose="020B0604020202020204" pitchFamily="34" charset="0"/>
                <a:sym typeface="Comic Sans MS"/>
              </a:rPr>
              <a:t>The </a:t>
            </a:r>
            <a:r>
              <a:rPr lang="en" sz="2800" b="1" u="sng" dirty="0" err="1">
                <a:solidFill>
                  <a:schemeClr val="tx1"/>
                </a:solidFill>
                <a:latin typeface="Arial" panose="020B0604020202020204" pitchFamily="34" charset="0"/>
                <a:ea typeface="Comic Sans MS"/>
                <a:cs typeface="Arial" panose="020B0604020202020204" pitchFamily="34" charset="0"/>
                <a:sym typeface="Comic Sans MS"/>
              </a:rPr>
              <a:t>Sappony</a:t>
            </a:r>
            <a:r>
              <a:rPr lang="en" sz="2800" b="1" u="sng" dirty="0">
                <a:solidFill>
                  <a:schemeClr val="tx1"/>
                </a:solidFill>
                <a:latin typeface="Arial" panose="020B0604020202020204" pitchFamily="34" charset="0"/>
                <a:ea typeface="Comic Sans MS"/>
                <a:cs typeface="Arial" panose="020B0604020202020204" pitchFamily="34" charset="0"/>
                <a:sym typeface="Comic Sans MS"/>
              </a:rPr>
              <a:t> Tribe</a:t>
            </a:r>
            <a:endParaRPr sz="2800" u="sng" dirty="0">
              <a:solidFill>
                <a:schemeClr val="tx1"/>
              </a:solidFill>
              <a:latin typeface="Arial" panose="020B0604020202020204" pitchFamily="34" charset="0"/>
              <a:ea typeface="Comic Sans MS"/>
              <a:cs typeface="Arial" panose="020B0604020202020204" pitchFamily="34" charset="0"/>
              <a:sym typeface="Comic Sans MS"/>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7 stars represent the 7 families watched over by God.</a:t>
            </a:r>
          </a:p>
          <a:p>
            <a:pPr marL="285750" indent="-285750">
              <a:lnSpc>
                <a:spcPct val="115000"/>
              </a:lnSpc>
              <a:spcBef>
                <a:spcPts val="12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7 feathers also represent the 7 families tied together.</a:t>
            </a:r>
            <a:endParaRPr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The 3 arrowheads echo a historical </a:t>
            </a:r>
            <a:r>
              <a:rPr lang="en" dirty="0" err="1">
                <a:solidFill>
                  <a:schemeClr val="tx1"/>
                </a:solidFill>
                <a:latin typeface="Arial" panose="020B0604020202020204" pitchFamily="34" charset="0"/>
                <a:cs typeface="Arial" panose="020B0604020202020204" pitchFamily="34" charset="0"/>
              </a:rPr>
              <a:t>Sappony</a:t>
            </a:r>
            <a:r>
              <a:rPr lang="en" dirty="0">
                <a:solidFill>
                  <a:schemeClr val="tx1"/>
                </a:solidFill>
                <a:latin typeface="Arial" panose="020B0604020202020204" pitchFamily="34" charset="0"/>
                <a:cs typeface="Arial" panose="020B0604020202020204" pitchFamily="34" charset="0"/>
              </a:rPr>
              <a:t> trading symbol</a:t>
            </a: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Tobacco was an important crop for the </a:t>
            </a:r>
            <a:r>
              <a:rPr lang="en" dirty="0" err="1">
                <a:solidFill>
                  <a:schemeClr val="tx1"/>
                </a:solidFill>
                <a:latin typeface="Arial" panose="020B0604020202020204" pitchFamily="34" charset="0"/>
                <a:cs typeface="Arial" panose="020B0604020202020204" pitchFamily="34" charset="0"/>
              </a:rPr>
              <a:t>Sappony</a:t>
            </a:r>
            <a:r>
              <a:rPr lang="en" dirty="0">
                <a:solidFill>
                  <a:schemeClr val="tx1"/>
                </a:solidFill>
                <a:latin typeface="Arial" panose="020B0604020202020204" pitchFamily="34" charset="0"/>
                <a:cs typeface="Arial" panose="020B0604020202020204" pitchFamily="34" charset="0"/>
              </a:rPr>
              <a:t>.</a:t>
            </a:r>
            <a:endParaRPr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dirty="0">
                <a:solidFill>
                  <a:schemeClr val="tx1"/>
                </a:solidFill>
                <a:latin typeface="Arial" panose="020B0604020202020204" pitchFamily="34" charset="0"/>
                <a:cs typeface="Arial" panose="020B0604020202020204" pitchFamily="34" charset="0"/>
              </a:rPr>
              <a:t>Corn and wheat were two other crops that formed the base of </a:t>
            </a:r>
            <a:r>
              <a:rPr lang="en" dirty="0" err="1">
                <a:solidFill>
                  <a:schemeClr val="tx1"/>
                </a:solidFill>
                <a:latin typeface="Arial" panose="020B0604020202020204" pitchFamily="34" charset="0"/>
                <a:cs typeface="Arial" panose="020B0604020202020204" pitchFamily="34" charset="0"/>
              </a:rPr>
              <a:t>Sappony</a:t>
            </a:r>
            <a:r>
              <a:rPr lang="en" dirty="0">
                <a:solidFill>
                  <a:schemeClr val="tx1"/>
                </a:solidFill>
                <a:latin typeface="Arial" panose="020B0604020202020204" pitchFamily="34" charset="0"/>
                <a:cs typeface="Arial" panose="020B0604020202020204" pitchFamily="34" charset="0"/>
              </a:rPr>
              <a:t> agriculture.</a:t>
            </a:r>
            <a:endParaRPr dirty="0">
              <a:solidFill>
                <a:schemeClr val="tx1"/>
              </a:solidFill>
              <a:latin typeface="Arial" panose="020B0604020202020204" pitchFamily="34" charset="0"/>
              <a:cs typeface="Arial" panose="020B0604020202020204" pitchFamily="34" charset="0"/>
            </a:endParaRPr>
          </a:p>
        </p:txBody>
      </p:sp>
      <p:pic>
        <p:nvPicPr>
          <p:cNvPr id="298" name="Google Shape;298;p37"/>
          <p:cNvPicPr preferRelativeResize="0"/>
          <p:nvPr/>
        </p:nvPicPr>
        <p:blipFill>
          <a:blip r:embed="rId3">
            <a:alphaModFix/>
          </a:blip>
          <a:stretch>
            <a:fillRect/>
          </a:stretch>
        </p:blipFill>
        <p:spPr>
          <a:xfrm>
            <a:off x="6538725" y="706225"/>
            <a:ext cx="2351275" cy="3459375"/>
          </a:xfrm>
          <a:prstGeom prst="rect">
            <a:avLst/>
          </a:prstGeom>
          <a:noFill/>
          <a:ln>
            <a:solidFill>
              <a:schemeClr val="bg1"/>
            </a:solidFill>
          </a:ln>
        </p:spPr>
      </p:pic>
      <p:sp>
        <p:nvSpPr>
          <p:cNvPr id="2" name="TextBox 1"/>
          <p:cNvSpPr txBox="1"/>
          <p:nvPr/>
        </p:nvSpPr>
        <p:spPr>
          <a:xfrm>
            <a:off x="147233" y="4672740"/>
            <a:ext cx="3456122" cy="307777"/>
          </a:xfrm>
          <a:prstGeom prst="rect">
            <a:avLst/>
          </a:prstGeom>
          <a:noFill/>
        </p:spPr>
        <p:txBody>
          <a:bodyPr wrap="square" rtlCol="0">
            <a:spAutoFit/>
          </a:bodyPr>
          <a:lstStyle/>
          <a:p>
            <a:r>
              <a:rPr lang="en-US" dirty="0"/>
              <a:t>Image source: </a:t>
            </a:r>
            <a:r>
              <a:rPr lang="en-US" dirty="0">
                <a:hlinkClick r:id="rId4"/>
              </a:rPr>
              <a:t>https://www.sappony.org</a:t>
            </a:r>
            <a:r>
              <a:rPr lang="en-US" dirty="0" smtClean="0">
                <a:hlinkClick r:id="rId4"/>
              </a:rPr>
              <a:t>/</a:t>
            </a:r>
            <a:r>
              <a:rPr lang="en-US"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2" name="Google Shape;312;p39"/>
          <p:cNvPicPr preferRelativeResize="0"/>
          <p:nvPr/>
        </p:nvPicPr>
        <p:blipFill>
          <a:blip r:embed="rId3">
            <a:alphaModFix/>
          </a:blip>
          <a:stretch>
            <a:fillRect/>
          </a:stretch>
        </p:blipFill>
        <p:spPr>
          <a:xfrm>
            <a:off x="6426199" y="1220125"/>
            <a:ext cx="2626175" cy="2500575"/>
          </a:xfrm>
          <a:prstGeom prst="rect">
            <a:avLst/>
          </a:prstGeom>
          <a:noFill/>
          <a:ln>
            <a:solidFill>
              <a:schemeClr val="bg1"/>
            </a:solidFill>
          </a:ln>
        </p:spPr>
      </p:pic>
      <p:sp>
        <p:nvSpPr>
          <p:cNvPr id="4" name="TextBox 3">
            <a:extLst>
              <a:ext uri="{FF2B5EF4-FFF2-40B4-BE49-F238E27FC236}">
                <a16:creationId xmlns:a16="http://schemas.microsoft.com/office/drawing/2014/main" id="{A1784C64-8F56-7348-B24F-EB1117865ABB}"/>
              </a:ext>
            </a:extLst>
          </p:cNvPr>
          <p:cNvSpPr txBox="1"/>
          <p:nvPr/>
        </p:nvSpPr>
        <p:spPr>
          <a:xfrm>
            <a:off x="91626" y="254000"/>
            <a:ext cx="6334573" cy="5258363"/>
          </a:xfrm>
          <a:prstGeom prst="rect">
            <a:avLst/>
          </a:prstGeom>
          <a:noFill/>
        </p:spPr>
        <p:txBody>
          <a:bodyPr wrap="square" rtlCol="0">
            <a:spAutoFit/>
          </a:bodyPr>
          <a:lstStyle/>
          <a:p>
            <a:pPr lvl="0">
              <a:lnSpc>
                <a:spcPct val="115000"/>
              </a:lnSpc>
              <a:spcBef>
                <a:spcPts val="1200"/>
              </a:spcBef>
            </a:pPr>
            <a:r>
              <a:rPr lang="en-US" sz="2800" b="1" u="sng" dirty="0">
                <a:solidFill>
                  <a:schemeClr val="tx1"/>
                </a:solidFill>
                <a:latin typeface="Arial" panose="020B0604020202020204" pitchFamily="34" charset="0"/>
                <a:ea typeface="Comic Sans MS"/>
                <a:cs typeface="Arial" panose="020B0604020202020204" pitchFamily="34" charset="0"/>
                <a:sym typeface="Comic Sans MS"/>
              </a:rPr>
              <a:t>The Waccamaw Siouan Tribe</a:t>
            </a:r>
            <a:endParaRPr lang="en-US" sz="2800" u="sng" dirty="0">
              <a:solidFill>
                <a:schemeClr val="tx1"/>
              </a:solidFill>
              <a:latin typeface="Arial" panose="020B0604020202020204" pitchFamily="34" charset="0"/>
              <a:ea typeface="Comic Sans MS"/>
              <a:cs typeface="Arial" panose="020B0604020202020204" pitchFamily="34" charset="0"/>
              <a:sym typeface="Comic Sans MS"/>
            </a:endParaRPr>
          </a:p>
          <a:p>
            <a:pPr marL="425450" lvl="0" indent="-285750">
              <a:lnSpc>
                <a:spcPct val="115000"/>
              </a:lnSpc>
              <a:spcBef>
                <a:spcPts val="1200"/>
              </a:spcBef>
              <a:buSzPts val="14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circle represents the circle of life</a:t>
            </a:r>
          </a:p>
          <a:p>
            <a:pPr marL="457200" lvl="0" indent="-317500">
              <a:lnSpc>
                <a:spcPct val="115000"/>
              </a:lnSpc>
              <a:spcBef>
                <a:spcPts val="1200"/>
              </a:spcBef>
              <a:buSzPts val="1400"/>
              <a:buChar char="●"/>
            </a:pPr>
            <a:endParaRPr lang="en-US" dirty="0">
              <a:solidFill>
                <a:schemeClr val="tx1"/>
              </a:solidFill>
              <a:latin typeface="Arial" panose="020B0604020202020204" pitchFamily="34" charset="0"/>
              <a:cs typeface="Arial" panose="020B0604020202020204" pitchFamily="34" charset="0"/>
            </a:endParaRPr>
          </a:p>
          <a:p>
            <a:pPr marL="425450" lvl="0" indent="-285750">
              <a:lnSpc>
                <a:spcPct val="115000"/>
              </a:lnSpc>
              <a:buSzPts val="14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falling star represents a legend that told of a ball of fire that knocked into the earth and created Lake Waccamaw the homeland of the Waccamaw Siouan known today as “The People of the Falling Star”</a:t>
            </a:r>
          </a:p>
          <a:p>
            <a:pPr marL="457200" lvl="0" indent="-317500">
              <a:lnSpc>
                <a:spcPct val="115000"/>
              </a:lnSpc>
              <a:buSzPts val="1400"/>
              <a:buChar char="●"/>
            </a:pPr>
            <a:endParaRPr lang="en-US" dirty="0">
              <a:solidFill>
                <a:schemeClr val="tx1"/>
              </a:solidFill>
              <a:latin typeface="Arial" panose="020B0604020202020204" pitchFamily="34" charset="0"/>
              <a:cs typeface="Arial" panose="020B0604020202020204" pitchFamily="34" charset="0"/>
            </a:endParaRPr>
          </a:p>
          <a:p>
            <a:pPr marL="425450" indent="-285750">
              <a:lnSpc>
                <a:spcPct val="115000"/>
              </a:lnSpc>
              <a:buSzPts val="14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colors of red and orange within the circle represents the flames of the ball of fire as it created Lake Waccamaw.</a:t>
            </a:r>
          </a:p>
          <a:p>
            <a:pPr marL="457200" lvl="0" indent="-317500">
              <a:lnSpc>
                <a:spcPct val="115000"/>
              </a:lnSpc>
              <a:buSzPts val="1400"/>
              <a:buChar char="●"/>
            </a:pPr>
            <a:endParaRPr lang="en-US" dirty="0">
              <a:solidFill>
                <a:schemeClr val="tx1"/>
              </a:solidFill>
              <a:latin typeface="Arial" panose="020B0604020202020204" pitchFamily="34" charset="0"/>
              <a:cs typeface="Arial" panose="020B0604020202020204" pitchFamily="34" charset="0"/>
            </a:endParaRPr>
          </a:p>
          <a:p>
            <a:pPr marL="425450" lvl="0" indent="-285750">
              <a:lnSpc>
                <a:spcPct val="115000"/>
              </a:lnSpc>
              <a:buSzPts val="14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 Medicine Wheel is in the background which represents the many and continued blessings from the Great Spirit to the Waccamaw Siouan.</a:t>
            </a:r>
          </a:p>
          <a:p>
            <a:pPr marL="139700" lvl="0">
              <a:lnSpc>
                <a:spcPct val="115000"/>
              </a:lnSpc>
              <a:buSzPts val="1400"/>
            </a:pPr>
            <a:endParaRPr lang="en-US" dirty="0">
              <a:solidFill>
                <a:schemeClr val="tx1"/>
              </a:solidFill>
              <a:latin typeface="Arial" panose="020B0604020202020204" pitchFamily="34" charset="0"/>
              <a:cs typeface="Arial" panose="020B0604020202020204" pitchFamily="34" charset="0"/>
            </a:endParaRPr>
          </a:p>
          <a:p>
            <a:pPr marL="425450" lvl="0" indent="-285750">
              <a:lnSpc>
                <a:spcPct val="115000"/>
              </a:lnSpc>
              <a:buSzPts val="14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An Eagle perches at the top of the falling star depicting the strength and longevity of the Waccamaw Siouan Tribe. </a:t>
            </a:r>
          </a:p>
          <a:p>
            <a:pPr marL="457200" lvl="0" indent="-317500">
              <a:lnSpc>
                <a:spcPct val="115000"/>
              </a:lnSpc>
              <a:buSzPts val="1400"/>
              <a:buChar char="●"/>
            </a:pPr>
            <a:endParaRPr lang="en-US" dirty="0">
              <a:solidFill>
                <a:schemeClr val="tx1"/>
              </a:solidFill>
              <a:latin typeface="Arial" panose="020B0604020202020204" pitchFamily="34" charset="0"/>
              <a:cs typeface="Arial" panose="020B0604020202020204" pitchFamily="34" charset="0"/>
            </a:endParaRPr>
          </a:p>
          <a:p>
            <a:endParaRPr lang="en-US" dirty="0"/>
          </a:p>
          <a:p>
            <a:endParaRPr lang="en-US" dirty="0"/>
          </a:p>
          <a:p>
            <a:endParaRPr lang="en-US" dirty="0"/>
          </a:p>
        </p:txBody>
      </p:sp>
      <p:sp>
        <p:nvSpPr>
          <p:cNvPr id="2" name="TextBox 1"/>
          <p:cNvSpPr txBox="1"/>
          <p:nvPr/>
        </p:nvSpPr>
        <p:spPr>
          <a:xfrm>
            <a:off x="178230" y="4765729"/>
            <a:ext cx="6323309" cy="307777"/>
          </a:xfrm>
          <a:prstGeom prst="rect">
            <a:avLst/>
          </a:prstGeom>
          <a:noFill/>
        </p:spPr>
        <p:txBody>
          <a:bodyPr wrap="square" rtlCol="0">
            <a:spAutoFit/>
          </a:bodyPr>
          <a:lstStyle/>
          <a:p>
            <a:r>
              <a:rPr lang="en-US" dirty="0" smtClean="0"/>
              <a:t>Image source</a:t>
            </a:r>
            <a:r>
              <a:rPr lang="en-US" dirty="0"/>
              <a:t>: </a:t>
            </a:r>
            <a:r>
              <a:rPr lang="en-US" dirty="0">
                <a:hlinkClick r:id="rId4"/>
              </a:rPr>
              <a:t>https://</a:t>
            </a:r>
            <a:r>
              <a:rPr lang="en-US" dirty="0" smtClean="0">
                <a:hlinkClick r:id="rId4"/>
              </a:rPr>
              <a:t>www.facebook.com/WaccamawSiouanTribe</a:t>
            </a: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84294C-CCE3-C04F-B81F-D5BA716018A4}"/>
              </a:ext>
            </a:extLst>
          </p:cNvPr>
          <p:cNvSpPr txBox="1"/>
          <p:nvPr/>
        </p:nvSpPr>
        <p:spPr>
          <a:xfrm>
            <a:off x="585270" y="2156251"/>
            <a:ext cx="7973459" cy="954107"/>
          </a:xfrm>
          <a:prstGeom prst="rect">
            <a:avLst/>
          </a:prstGeom>
          <a:noFill/>
        </p:spPr>
        <p:txBody>
          <a:bodyPr wrap="square" rtlCol="0">
            <a:spAutoFit/>
          </a:bodyPr>
          <a:lstStyle/>
          <a:p>
            <a:pPr algn="ctr"/>
            <a:r>
              <a:rPr lang="en-US" sz="2800" dirty="0">
                <a:solidFill>
                  <a:schemeClr val="tx1"/>
                </a:solidFill>
              </a:rPr>
              <a:t>Why do you think these American Indian tribes have official seals?</a:t>
            </a:r>
          </a:p>
        </p:txBody>
      </p:sp>
    </p:spTree>
    <p:extLst>
      <p:ext uri="{BB962C8B-B14F-4D97-AF65-F5344CB8AC3E}">
        <p14:creationId xmlns:p14="http://schemas.microsoft.com/office/powerpoint/2010/main" val="258041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8FB9EF-D4E7-E947-8A16-79CA829D4680}"/>
              </a:ext>
            </a:extLst>
          </p:cNvPr>
          <p:cNvSpPr txBox="1"/>
          <p:nvPr/>
        </p:nvSpPr>
        <p:spPr>
          <a:xfrm>
            <a:off x="1061263" y="2371695"/>
            <a:ext cx="7021474" cy="523220"/>
          </a:xfrm>
          <a:prstGeom prst="rect">
            <a:avLst/>
          </a:prstGeom>
          <a:noFill/>
        </p:spPr>
        <p:txBody>
          <a:bodyPr wrap="none" rtlCol="0">
            <a:spAutoFit/>
          </a:bodyPr>
          <a:lstStyle/>
          <a:p>
            <a:pPr algn="ctr"/>
            <a:r>
              <a:rPr lang="en-US" sz="2800" dirty="0">
                <a:solidFill>
                  <a:schemeClr val="tx1"/>
                </a:solidFill>
              </a:rPr>
              <a:t>What symbols would you put on your seal?</a:t>
            </a:r>
          </a:p>
        </p:txBody>
      </p:sp>
    </p:spTree>
    <p:extLst>
      <p:ext uri="{BB962C8B-B14F-4D97-AF65-F5344CB8AC3E}">
        <p14:creationId xmlns:p14="http://schemas.microsoft.com/office/powerpoint/2010/main" val="22551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99BC-0963-FB4D-93FA-0BE2FC501C25}"/>
              </a:ext>
            </a:extLst>
          </p:cNvPr>
          <p:cNvSpPr>
            <a:spLocks noGrp="1"/>
          </p:cNvSpPr>
          <p:nvPr>
            <p:ph type="title"/>
          </p:nvPr>
        </p:nvSpPr>
        <p:spPr>
          <a:xfrm>
            <a:off x="512689" y="1953884"/>
            <a:ext cx="8118622" cy="841800"/>
          </a:xfrm>
        </p:spPr>
        <p:txBody>
          <a:bodyPr>
            <a:normAutofit fontScale="90000"/>
          </a:bodyPr>
          <a:lstStyle/>
          <a:p>
            <a:r>
              <a:rPr lang="en-US" dirty="0"/>
              <a:t>What is a seal?</a:t>
            </a:r>
            <a:br>
              <a:rPr lang="en-US" dirty="0"/>
            </a:br>
            <a:r>
              <a:rPr lang="en-US" dirty="0"/>
              <a:t/>
            </a:r>
            <a:br>
              <a:rPr lang="en-US" dirty="0"/>
            </a:br>
            <a:r>
              <a:rPr lang="en-US" dirty="0"/>
              <a:t>What entities or organizations have seals?</a:t>
            </a:r>
          </a:p>
        </p:txBody>
      </p:sp>
    </p:spTree>
    <p:extLst>
      <p:ext uri="{BB962C8B-B14F-4D97-AF65-F5344CB8AC3E}">
        <p14:creationId xmlns:p14="http://schemas.microsoft.com/office/powerpoint/2010/main" val="277363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92F9-1EBC-CC42-8B4A-A3C4B55FB062}"/>
              </a:ext>
            </a:extLst>
          </p:cNvPr>
          <p:cNvSpPr>
            <a:spLocks noGrp="1"/>
          </p:cNvSpPr>
          <p:nvPr>
            <p:ph type="title"/>
          </p:nvPr>
        </p:nvSpPr>
        <p:spPr>
          <a:xfrm>
            <a:off x="975464" y="2571750"/>
            <a:ext cx="7193071" cy="841800"/>
          </a:xfrm>
        </p:spPr>
        <p:txBody>
          <a:bodyPr>
            <a:noAutofit/>
          </a:bodyPr>
          <a:lstStyle/>
          <a:p>
            <a:r>
              <a:rPr lang="en-US" sz="2400" dirty="0"/>
              <a:t>Historically, a seal was a device that was used to stamp an impression on a document, clay or other medium. It was meant to authenticate the material.</a:t>
            </a:r>
            <a:br>
              <a:rPr lang="en-US" sz="2400" dirty="0"/>
            </a:br>
            <a:r>
              <a:rPr lang="en-US" sz="2400" dirty="0"/>
              <a:t/>
            </a:r>
            <a:br>
              <a:rPr lang="en-US" sz="2400" dirty="0"/>
            </a:br>
            <a:r>
              <a:rPr lang="en-US" sz="2400" dirty="0"/>
              <a:t/>
            </a:r>
            <a:br>
              <a:rPr lang="en-US" sz="2400" dirty="0"/>
            </a:br>
            <a:r>
              <a:rPr lang="en-US" sz="2400" dirty="0"/>
              <a:t>Families, businesses, individuals, nations, branches of the military, and other government officials use and have used seals.</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753448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AEDF15-45DF-7644-A792-6224844BDA57}"/>
              </a:ext>
            </a:extLst>
          </p:cNvPr>
          <p:cNvSpPr txBox="1"/>
          <p:nvPr/>
        </p:nvSpPr>
        <p:spPr>
          <a:xfrm>
            <a:off x="5738508" y="603246"/>
            <a:ext cx="3829047" cy="400110"/>
          </a:xfrm>
          <a:prstGeom prst="rect">
            <a:avLst/>
          </a:prstGeom>
          <a:noFill/>
        </p:spPr>
        <p:txBody>
          <a:bodyPr wrap="square" rtlCol="0">
            <a:spAutoFit/>
          </a:bodyPr>
          <a:lstStyle/>
          <a:p>
            <a:r>
              <a:rPr lang="en-US" sz="2000" dirty="0">
                <a:solidFill>
                  <a:schemeClr val="tx1"/>
                </a:solidFill>
              </a:rPr>
              <a:t>The State of North Carolina</a:t>
            </a:r>
          </a:p>
        </p:txBody>
      </p:sp>
      <p:sp>
        <p:nvSpPr>
          <p:cNvPr id="8" name="TextBox 7">
            <a:extLst>
              <a:ext uri="{FF2B5EF4-FFF2-40B4-BE49-F238E27FC236}">
                <a16:creationId xmlns:a16="http://schemas.microsoft.com/office/drawing/2014/main" id="{EE00DE41-DF4B-1A49-863A-633E64DA37C3}"/>
              </a:ext>
            </a:extLst>
          </p:cNvPr>
          <p:cNvSpPr txBox="1"/>
          <p:nvPr/>
        </p:nvSpPr>
        <p:spPr>
          <a:xfrm>
            <a:off x="8707402" y="6289206"/>
            <a:ext cx="1243940" cy="2554545"/>
          </a:xfrm>
          <a:prstGeom prst="rect">
            <a:avLst/>
          </a:prstGeom>
          <a:noFill/>
        </p:spPr>
        <p:txBody>
          <a:bodyPr wrap="square" rtlCol="0">
            <a:spAutoFit/>
          </a:bodyPr>
          <a:lstStyle/>
          <a:p>
            <a:r>
              <a:rPr lang="en-US" sz="2000" dirty="0">
                <a:solidFill>
                  <a:schemeClr val="tx1"/>
                </a:solidFill>
              </a:rPr>
              <a:t>The University of North </a:t>
            </a:r>
            <a:r>
              <a:rPr lang="en-US" sz="2000" dirty="0" smtClean="0">
                <a:solidFill>
                  <a:schemeClr val="tx1"/>
                </a:solidFill>
              </a:rPr>
              <a:t>Carolina </a:t>
            </a:r>
            <a:br>
              <a:rPr lang="en-US" sz="2000" dirty="0" smtClean="0">
                <a:solidFill>
                  <a:schemeClr val="tx1"/>
                </a:solidFill>
              </a:rPr>
            </a:br>
            <a:r>
              <a:rPr lang="en-US" sz="2000" dirty="0" smtClean="0">
                <a:solidFill>
                  <a:schemeClr val="tx1"/>
                </a:solidFill>
              </a:rPr>
              <a:t>at Chapel Hill</a:t>
            </a:r>
            <a:endParaRPr lang="en-US" sz="2000" dirty="0">
              <a:solidFill>
                <a:schemeClr val="tx1"/>
              </a:solidFill>
            </a:endParaRPr>
          </a:p>
        </p:txBody>
      </p:sp>
      <p:sp>
        <p:nvSpPr>
          <p:cNvPr id="9" name="TextBox 8">
            <a:extLst>
              <a:ext uri="{FF2B5EF4-FFF2-40B4-BE49-F238E27FC236}">
                <a16:creationId xmlns:a16="http://schemas.microsoft.com/office/drawing/2014/main" id="{38A52522-B19D-5D42-977D-5981C5695CE4}"/>
              </a:ext>
            </a:extLst>
          </p:cNvPr>
          <p:cNvSpPr txBox="1"/>
          <p:nvPr/>
        </p:nvSpPr>
        <p:spPr>
          <a:xfrm>
            <a:off x="5932235" y="3772419"/>
            <a:ext cx="3441589" cy="707886"/>
          </a:xfrm>
          <a:prstGeom prst="rect">
            <a:avLst/>
          </a:prstGeom>
          <a:noFill/>
        </p:spPr>
        <p:txBody>
          <a:bodyPr wrap="square" rtlCol="0">
            <a:spAutoFit/>
          </a:bodyPr>
          <a:lstStyle/>
          <a:p>
            <a:r>
              <a:rPr lang="en-US" sz="2000" dirty="0" smtClean="0">
                <a:solidFill>
                  <a:schemeClr val="tx1"/>
                </a:solidFill>
              </a:rPr>
              <a:t>The NC State Board </a:t>
            </a:r>
            <a:br>
              <a:rPr lang="en-US" sz="2000" dirty="0" smtClean="0">
                <a:solidFill>
                  <a:schemeClr val="tx1"/>
                </a:solidFill>
              </a:rPr>
            </a:br>
            <a:r>
              <a:rPr lang="en-US" sz="2000" dirty="0" smtClean="0">
                <a:solidFill>
                  <a:schemeClr val="tx1"/>
                </a:solidFill>
              </a:rPr>
              <a:t>of </a:t>
            </a:r>
            <a:r>
              <a:rPr lang="en-US" sz="2000" dirty="0">
                <a:solidFill>
                  <a:schemeClr val="tx1"/>
                </a:solidFill>
              </a:rPr>
              <a:t>Education</a:t>
            </a:r>
          </a:p>
        </p:txBody>
      </p:sp>
      <p:sp>
        <p:nvSpPr>
          <p:cNvPr id="11" name="TextBox 10">
            <a:extLst>
              <a:ext uri="{FF2B5EF4-FFF2-40B4-BE49-F238E27FC236}">
                <a16:creationId xmlns:a16="http://schemas.microsoft.com/office/drawing/2014/main" id="{FCA23A00-A23B-6C47-9F2E-D2A913A3B5F0}"/>
              </a:ext>
            </a:extLst>
          </p:cNvPr>
          <p:cNvSpPr txBox="1"/>
          <p:nvPr/>
        </p:nvSpPr>
        <p:spPr>
          <a:xfrm>
            <a:off x="252849" y="2284767"/>
            <a:ext cx="2239716" cy="461665"/>
          </a:xfrm>
          <a:prstGeom prst="rect">
            <a:avLst/>
          </a:prstGeom>
          <a:noFill/>
        </p:spPr>
        <p:txBody>
          <a:bodyPr wrap="none" rtlCol="0">
            <a:spAutoFit/>
          </a:bodyPr>
          <a:lstStyle/>
          <a:p>
            <a:r>
              <a:rPr lang="en-US" sz="2400" dirty="0">
                <a:solidFill>
                  <a:schemeClr val="tx1"/>
                </a:solidFill>
              </a:rPr>
              <a:t>Seal Examples</a:t>
            </a:r>
          </a:p>
        </p:txBody>
      </p:sp>
      <p:sp>
        <p:nvSpPr>
          <p:cNvPr id="2" name="TextBox 1"/>
          <p:cNvSpPr txBox="1"/>
          <p:nvPr/>
        </p:nvSpPr>
        <p:spPr>
          <a:xfrm>
            <a:off x="147233" y="3820061"/>
            <a:ext cx="3510366" cy="1323439"/>
          </a:xfrm>
          <a:prstGeom prst="rect">
            <a:avLst/>
          </a:prstGeom>
          <a:noFill/>
        </p:spPr>
        <p:txBody>
          <a:bodyPr wrap="square" rtlCol="0">
            <a:spAutoFit/>
          </a:bodyPr>
          <a:lstStyle/>
          <a:p>
            <a:r>
              <a:rPr lang="en-US" sz="1000" dirty="0" smtClean="0"/>
              <a:t>Image sources:</a:t>
            </a:r>
          </a:p>
          <a:p>
            <a:r>
              <a:rPr lang="en-US" sz="1000" dirty="0" smtClean="0"/>
              <a:t>1.</a:t>
            </a:r>
            <a:r>
              <a:rPr lang="en-US" sz="1000" dirty="0" smtClean="0">
                <a:hlinkClick r:id="rId3"/>
              </a:rPr>
              <a:t>https</a:t>
            </a:r>
            <a:r>
              <a:rPr lang="en-US" sz="1000" dirty="0">
                <a:hlinkClick r:id="rId3"/>
              </a:rPr>
              <a:t>://</a:t>
            </a:r>
            <a:r>
              <a:rPr lang="en-US" sz="1000" dirty="0" smtClean="0">
                <a:hlinkClick r:id="rId3"/>
              </a:rPr>
              <a:t>en.wikipedia.org/wiki/</a:t>
            </a:r>
            <a:r>
              <a:rPr lang="en-US" sz="1000" dirty="0" err="1" smtClean="0">
                <a:hlinkClick r:id="rId3"/>
              </a:rPr>
              <a:t>Seal_of_North_Carolina</a:t>
            </a:r>
            <a:r>
              <a:rPr lang="en-US" sz="1000" dirty="0" smtClean="0"/>
              <a:t> (Image is in the public domain)</a:t>
            </a:r>
          </a:p>
          <a:p>
            <a:r>
              <a:rPr lang="en-US" sz="1000" dirty="0" smtClean="0"/>
              <a:t>2</a:t>
            </a:r>
            <a:r>
              <a:rPr lang="en-US" sz="1000" dirty="0"/>
              <a:t>. </a:t>
            </a:r>
            <a:r>
              <a:rPr lang="en-US" sz="1000" dirty="0">
                <a:hlinkClick r:id="rId4"/>
              </a:rPr>
              <a:t>https://</a:t>
            </a:r>
            <a:r>
              <a:rPr lang="en-US" sz="1000" dirty="0" smtClean="0">
                <a:hlinkClick r:id="rId4"/>
              </a:rPr>
              <a:t>commons.wikimedia.org/wiki/File:UNC_Seal.JPG</a:t>
            </a:r>
            <a:r>
              <a:rPr lang="en-US" sz="1000" dirty="0" smtClean="0"/>
              <a:t> (Creative Commons 3.0 </a:t>
            </a:r>
            <a:r>
              <a:rPr lang="en-US" sz="1000" u="sng" dirty="0" err="1" smtClean="0">
                <a:hlinkClick r:id="rId5" tooltip="User:Yeungb"/>
              </a:rPr>
              <a:t>Yeungb</a:t>
            </a:r>
            <a:r>
              <a:rPr lang="en-US" sz="1000" u="sng" dirty="0" smtClean="0"/>
              <a:t> 2013.</a:t>
            </a:r>
            <a:endParaRPr lang="en-US" sz="1000" dirty="0" smtClean="0"/>
          </a:p>
          <a:p>
            <a:r>
              <a:rPr lang="en-US" sz="1000" dirty="0" smtClean="0"/>
              <a:t>3.</a:t>
            </a:r>
            <a:r>
              <a:rPr lang="en-US" sz="1000" dirty="0" smtClean="0">
                <a:hlinkClick r:id="rId6"/>
              </a:rPr>
              <a:t>https</a:t>
            </a:r>
            <a:r>
              <a:rPr lang="en-US" sz="1000" dirty="0">
                <a:hlinkClick r:id="rId6"/>
              </a:rPr>
              <a:t>://</a:t>
            </a:r>
            <a:r>
              <a:rPr lang="en-US" sz="1000" dirty="0" smtClean="0">
                <a:hlinkClick r:id="rId6"/>
              </a:rPr>
              <a:t>en.wikipedia.org/wiki/North_Carolina_State_Board_of_Education</a:t>
            </a:r>
            <a:r>
              <a:rPr lang="en-US" sz="1000" dirty="0" smtClean="0"/>
              <a:t> (Image is in the public domain)</a:t>
            </a:r>
          </a:p>
          <a:p>
            <a:endParaRPr lang="en-US" sz="1000" dirty="0"/>
          </a:p>
        </p:txBody>
      </p:sp>
      <p:pic>
        <p:nvPicPr>
          <p:cNvPr id="3074" name="Picture 2" descr="Seal of North Carolina.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2467" y="166205"/>
            <a:ext cx="1475670" cy="14756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a/a7/Seal_of_the_North_Carolina_Board_of_Educati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1055" y="3417303"/>
            <a:ext cx="1534599" cy="153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UNC Se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4950" y="1922666"/>
            <a:ext cx="1670704" cy="11131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3AEDF15-45DF-7644-A792-6224844BDA57}"/>
              </a:ext>
            </a:extLst>
          </p:cNvPr>
          <p:cNvSpPr txBox="1"/>
          <p:nvPr/>
        </p:nvSpPr>
        <p:spPr>
          <a:xfrm>
            <a:off x="5738507" y="2104371"/>
            <a:ext cx="3829047" cy="707886"/>
          </a:xfrm>
          <a:prstGeom prst="rect">
            <a:avLst/>
          </a:prstGeom>
          <a:noFill/>
        </p:spPr>
        <p:txBody>
          <a:bodyPr wrap="square" rtlCol="0">
            <a:spAutoFit/>
          </a:bodyPr>
          <a:lstStyle/>
          <a:p>
            <a:r>
              <a:rPr lang="en-US" sz="2000" dirty="0" smtClean="0">
                <a:solidFill>
                  <a:schemeClr val="tx1"/>
                </a:solidFill>
              </a:rPr>
              <a:t>University </a:t>
            </a:r>
            <a:r>
              <a:rPr lang="en-US" sz="2000" dirty="0">
                <a:solidFill>
                  <a:schemeClr val="tx1"/>
                </a:solidFill>
              </a:rPr>
              <a:t>of North </a:t>
            </a:r>
            <a:r>
              <a:rPr lang="en-US" sz="2000" dirty="0" smtClean="0">
                <a:solidFill>
                  <a:schemeClr val="tx1"/>
                </a:solidFill>
              </a:rPr>
              <a:t>Carolina</a:t>
            </a:r>
            <a:br>
              <a:rPr lang="en-US" sz="2000" dirty="0" smtClean="0">
                <a:solidFill>
                  <a:schemeClr val="tx1"/>
                </a:solidFill>
              </a:rPr>
            </a:br>
            <a:r>
              <a:rPr lang="en-US" sz="2000" dirty="0" smtClean="0">
                <a:solidFill>
                  <a:schemeClr val="tx1"/>
                </a:solidFill>
              </a:rPr>
              <a:t>at Chapel Hill</a:t>
            </a:r>
            <a:endParaRPr lang="en-US" sz="2000" dirty="0">
              <a:solidFill>
                <a:schemeClr val="tx1"/>
              </a:solidFill>
            </a:endParaRPr>
          </a:p>
        </p:txBody>
      </p:sp>
    </p:spTree>
    <p:extLst>
      <p:ext uri="{BB962C8B-B14F-4D97-AF65-F5344CB8AC3E}">
        <p14:creationId xmlns:p14="http://schemas.microsoft.com/office/powerpoint/2010/main" val="92361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0256-668D-554D-9693-7CC6E624C5C0}"/>
              </a:ext>
            </a:extLst>
          </p:cNvPr>
          <p:cNvSpPr>
            <a:spLocks noGrp="1"/>
          </p:cNvSpPr>
          <p:nvPr>
            <p:ph type="title"/>
          </p:nvPr>
        </p:nvSpPr>
        <p:spPr>
          <a:xfrm>
            <a:off x="311700" y="2010891"/>
            <a:ext cx="8520600" cy="841800"/>
          </a:xfrm>
        </p:spPr>
        <p:txBody>
          <a:bodyPr>
            <a:normAutofit fontScale="90000"/>
          </a:bodyPr>
          <a:lstStyle/>
          <a:p>
            <a:r>
              <a:rPr lang="en-US" dirty="0"/>
              <a:t>The United States has a great seal with two sides. </a:t>
            </a:r>
            <a:br>
              <a:rPr lang="en-US" dirty="0"/>
            </a:br>
            <a:r>
              <a:rPr lang="en-US" dirty="0"/>
              <a:t/>
            </a:r>
            <a:br>
              <a:rPr lang="en-US" dirty="0"/>
            </a:br>
            <a:r>
              <a:rPr lang="en-US" dirty="0"/>
              <a:t>Do you know what symbols it features?</a:t>
            </a:r>
          </a:p>
        </p:txBody>
      </p:sp>
    </p:spTree>
    <p:extLst>
      <p:ext uri="{BB962C8B-B14F-4D97-AF65-F5344CB8AC3E}">
        <p14:creationId xmlns:p14="http://schemas.microsoft.com/office/powerpoint/2010/main" val="157951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7" y="4488929"/>
            <a:ext cx="8569234" cy="577081"/>
          </a:xfrm>
          <a:prstGeom prst="rect">
            <a:avLst/>
          </a:prstGeom>
        </p:spPr>
        <p:txBody>
          <a:bodyPr wrap="square">
            <a:spAutoFit/>
          </a:bodyPr>
          <a:lstStyle/>
          <a:p>
            <a:r>
              <a:rPr lang="en-US" sz="1050" dirty="0">
                <a:solidFill>
                  <a:schemeClr val="bg1"/>
                </a:solidFill>
              </a:rPr>
              <a:t>Image </a:t>
            </a:r>
            <a:r>
              <a:rPr lang="en-US" sz="1050" dirty="0" err="1">
                <a:solidFill>
                  <a:schemeClr val="bg1"/>
                </a:solidFill>
              </a:rPr>
              <a:t>Source:https</a:t>
            </a:r>
            <a:r>
              <a:rPr lang="en-US" sz="1050" dirty="0">
                <a:solidFill>
                  <a:schemeClr val="bg1"/>
                </a:solidFill>
              </a:rPr>
              <a:t>://commons.wikimedia.org/wiki/</a:t>
            </a:r>
            <a:r>
              <a:rPr lang="en-US" sz="1050" dirty="0" err="1">
                <a:solidFill>
                  <a:schemeClr val="bg1"/>
                </a:solidFill>
              </a:rPr>
              <a:t>File:Great_Seal_of_the_United_States</a:t>
            </a:r>
            <a:r>
              <a:rPr lang="en-US" sz="1050" dirty="0">
                <a:solidFill>
                  <a:schemeClr val="bg1"/>
                </a:solidFill>
              </a:rPr>
              <a:t>_(obverse_and_reverse).png</a:t>
            </a:r>
            <a:r>
              <a:rPr lang="en-US" sz="1050" dirty="0" smtClean="0">
                <a:solidFill>
                  <a:schemeClr val="bg1"/>
                </a:solidFill>
              </a:rPr>
              <a:t/>
            </a:r>
            <a:br>
              <a:rPr lang="en-US" sz="1050" dirty="0" smtClean="0">
                <a:solidFill>
                  <a:schemeClr val="bg1"/>
                </a:solidFill>
              </a:rPr>
            </a:br>
            <a:r>
              <a:rPr lang="en-US" sz="1050" dirty="0">
                <a:solidFill>
                  <a:schemeClr val="bg1"/>
                </a:solidFill>
              </a:rPr>
              <a:t>This work is in the </a:t>
            </a:r>
            <a:r>
              <a:rPr lang="en-US" sz="1050" b="1" dirty="0">
                <a:solidFill>
                  <a:schemeClr val="bg1"/>
                </a:solidFill>
                <a:hlinkClick r:id="rId2" tooltip="w:en:Public domain"/>
              </a:rPr>
              <a:t>public domain</a:t>
            </a:r>
            <a:r>
              <a:rPr lang="en-US" sz="1050" dirty="0">
                <a:solidFill>
                  <a:schemeClr val="bg1"/>
                </a:solidFill>
              </a:rPr>
              <a:t> in the United States because it is a </a:t>
            </a:r>
            <a:r>
              <a:rPr lang="en-US" sz="1050" dirty="0">
                <a:solidFill>
                  <a:schemeClr val="bg1"/>
                </a:solidFill>
                <a:hlinkClick r:id="rId3" tooltip="w:en:Copyright status of work by the U.S. government"/>
              </a:rPr>
              <a:t>work prepared by an officer or employee of the United States Government as part of that person’s official duties</a:t>
            </a:r>
            <a:r>
              <a:rPr lang="en-US" sz="1050" dirty="0">
                <a:solidFill>
                  <a:schemeClr val="bg1"/>
                </a:solidFill>
              </a:rPr>
              <a:t> under the terms of </a:t>
            </a:r>
            <a:r>
              <a:rPr lang="en-US" sz="1050" i="1" dirty="0">
                <a:solidFill>
                  <a:schemeClr val="bg1"/>
                </a:solidFill>
                <a:hlinkClick r:id="rId4" tooltip="s:en:United States Code/Title 17/Chapter 1/Sections 105 and 106"/>
              </a:rPr>
              <a:t>Title 17, Chapter 1, Section 105</a:t>
            </a:r>
            <a:r>
              <a:rPr lang="en-US" sz="1050" i="1" dirty="0">
                <a:solidFill>
                  <a:schemeClr val="bg1"/>
                </a:solidFill>
              </a:rPr>
              <a:t> of the </a:t>
            </a:r>
            <a:r>
              <a:rPr lang="en-US" sz="1050" i="1" dirty="0">
                <a:solidFill>
                  <a:schemeClr val="bg1"/>
                </a:solidFill>
                <a:hlinkClick r:id="rId5" tooltip="w:United States Code"/>
              </a:rPr>
              <a:t>US Code</a:t>
            </a:r>
            <a:r>
              <a:rPr lang="en-US" sz="1050" dirty="0">
                <a:solidFill>
                  <a:schemeClr val="bg1"/>
                </a:solidFill>
              </a:rPr>
              <a:t>. </a:t>
            </a:r>
          </a:p>
        </p:txBody>
      </p:sp>
      <p:pic>
        <p:nvPicPr>
          <p:cNvPr id="1028" name="Picture 4" descr="File:Great Seal of the United States (obverse and rever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259" y="333025"/>
            <a:ext cx="76200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4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77492" y="614931"/>
            <a:ext cx="2495227" cy="33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1820" dirty="0"/>
              <a:t>Today in North Carolina, there are </a:t>
            </a:r>
            <a:r>
              <a:rPr lang="en-US" sz="1820" dirty="0" smtClean="0"/>
              <a:t>8</a:t>
            </a:r>
            <a:r>
              <a:rPr lang="en" sz="1820" dirty="0" smtClean="0"/>
              <a:t> </a:t>
            </a:r>
            <a:r>
              <a:rPr lang="en" sz="1820" dirty="0"/>
              <a:t>state recognized </a:t>
            </a:r>
            <a:r>
              <a:rPr lang="en" sz="1820" dirty="0" smtClean="0"/>
              <a:t>tribes, one of which is also </a:t>
            </a:r>
            <a:r>
              <a:rPr lang="en" sz="1820" dirty="0"/>
              <a:t>federally </a:t>
            </a:r>
            <a:r>
              <a:rPr lang="en" sz="1820" dirty="0" smtClean="0"/>
              <a:t>recognized</a:t>
            </a:r>
            <a:r>
              <a:rPr lang="en" sz="1820" dirty="0"/>
              <a:t/>
            </a:r>
            <a:br>
              <a:rPr lang="en" sz="1820" dirty="0"/>
            </a:br>
            <a:r>
              <a:rPr lang="en" sz="1820" dirty="0"/>
              <a:t/>
            </a:r>
            <a:br>
              <a:rPr lang="en" sz="1820" dirty="0"/>
            </a:br>
            <a:r>
              <a:rPr lang="en" sz="1820" dirty="0"/>
              <a:t>Each tribe has their own seal</a:t>
            </a:r>
            <a:endParaRPr sz="1820" dirty="0"/>
          </a:p>
        </p:txBody>
      </p:sp>
      <p:pic>
        <p:nvPicPr>
          <p:cNvPr id="2050" name="Picture 2" descr="Map of NC Tribal Commun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956" y="148255"/>
            <a:ext cx="6316675" cy="38658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9591" y="4781227"/>
            <a:ext cx="7741403" cy="307777"/>
          </a:xfrm>
          <a:prstGeom prst="rect">
            <a:avLst/>
          </a:prstGeom>
          <a:noFill/>
        </p:spPr>
        <p:txBody>
          <a:bodyPr wrap="square" rtlCol="0">
            <a:spAutoFit/>
          </a:bodyPr>
          <a:lstStyle/>
          <a:p>
            <a:r>
              <a:rPr lang="en-US" dirty="0"/>
              <a:t>Image source: https://ncadmin.nc.gov/public/american-indians/map-nc-tribal-communities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5"/>
          <p:cNvSpPr txBox="1"/>
          <p:nvPr/>
        </p:nvSpPr>
        <p:spPr>
          <a:xfrm>
            <a:off x="103238" y="0"/>
            <a:ext cx="5733891" cy="4435030"/>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1200"/>
              </a:spcBef>
              <a:spcAft>
                <a:spcPts val="0"/>
              </a:spcAft>
            </a:pPr>
            <a:r>
              <a:rPr lang="en" sz="2800" b="1" u="sng" dirty="0">
                <a:solidFill>
                  <a:schemeClr val="tx1"/>
                </a:solidFill>
                <a:latin typeface="Arial" panose="020B0604020202020204" pitchFamily="34" charset="0"/>
                <a:ea typeface="Comic Sans MS"/>
                <a:cs typeface="Arial" panose="020B0604020202020204" pitchFamily="34" charset="0"/>
                <a:sym typeface="Comic Sans MS"/>
              </a:rPr>
              <a:t>The </a:t>
            </a:r>
            <a:r>
              <a:rPr lang="en" sz="2800" b="1" u="sng" dirty="0" err="1">
                <a:solidFill>
                  <a:schemeClr val="tx1"/>
                </a:solidFill>
                <a:latin typeface="Arial" panose="020B0604020202020204" pitchFamily="34" charset="0"/>
                <a:ea typeface="Comic Sans MS"/>
                <a:cs typeface="Arial" panose="020B0604020202020204" pitchFamily="34" charset="0"/>
                <a:sym typeface="Comic Sans MS"/>
              </a:rPr>
              <a:t>Coharie</a:t>
            </a:r>
            <a:r>
              <a:rPr lang="en" sz="2800" b="1" u="sng" dirty="0">
                <a:solidFill>
                  <a:schemeClr val="tx1"/>
                </a:solidFill>
                <a:latin typeface="Arial" panose="020B0604020202020204" pitchFamily="34" charset="0"/>
                <a:ea typeface="Comic Sans MS"/>
                <a:cs typeface="Arial" panose="020B0604020202020204" pitchFamily="34" charset="0"/>
                <a:sym typeface="Comic Sans MS"/>
              </a:rPr>
              <a:t> Tribe:</a:t>
            </a:r>
            <a:endParaRPr sz="2800" b="1" u="sng" dirty="0">
              <a:solidFill>
                <a:schemeClr val="tx1"/>
              </a:solidFill>
              <a:latin typeface="Arial" panose="020B0604020202020204" pitchFamily="34" charset="0"/>
              <a:ea typeface="Comic Sans MS"/>
              <a:cs typeface="Arial" panose="020B0604020202020204" pitchFamily="34" charset="0"/>
              <a:sym typeface="Comic Sans MS"/>
            </a:endParaRPr>
          </a:p>
          <a:p>
            <a:pPr marL="285750" lvl="0" indent="-285750" algn="l" rtl="0">
              <a:lnSpc>
                <a:spcPct val="115000"/>
              </a:lnSpc>
              <a:spcBef>
                <a:spcPts val="1200"/>
              </a:spcBef>
              <a:spcAft>
                <a:spcPts val="0"/>
              </a:spcAft>
              <a:buFont typeface="Arial" panose="020B0604020202020204" pitchFamily="34" charset="0"/>
              <a:buChar char="•"/>
            </a:pPr>
            <a:r>
              <a:rPr lang="en" sz="1600" dirty="0">
                <a:solidFill>
                  <a:schemeClr val="tx1"/>
                </a:solidFill>
                <a:latin typeface="Arial" panose="020B0604020202020204" pitchFamily="34" charset="0"/>
                <a:cs typeface="Arial" panose="020B0604020202020204" pitchFamily="34" charset="0"/>
              </a:rPr>
              <a:t>This seal represents the past, present and the future of the never ending pride in the heritage and survival of the </a:t>
            </a:r>
            <a:r>
              <a:rPr lang="en" sz="1600" dirty="0" err="1">
                <a:solidFill>
                  <a:schemeClr val="tx1"/>
                </a:solidFill>
                <a:latin typeface="Arial" panose="020B0604020202020204" pitchFamily="34" charset="0"/>
                <a:cs typeface="Arial" panose="020B0604020202020204" pitchFamily="34" charset="0"/>
              </a:rPr>
              <a:t>Coharie</a:t>
            </a:r>
            <a:r>
              <a:rPr lang="en" sz="1600" dirty="0">
                <a:solidFill>
                  <a:schemeClr val="tx1"/>
                </a:solidFill>
                <a:latin typeface="Arial" panose="020B0604020202020204" pitchFamily="34" charset="0"/>
                <a:cs typeface="Arial" panose="020B0604020202020204" pitchFamily="34" charset="0"/>
              </a:rPr>
              <a:t> Tribe. </a:t>
            </a:r>
            <a:endParaRPr sz="1600"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sz="1600" dirty="0">
                <a:solidFill>
                  <a:schemeClr val="tx1"/>
                </a:solidFill>
                <a:latin typeface="Arial" panose="020B0604020202020204" pitchFamily="34" charset="0"/>
                <a:cs typeface="Arial" panose="020B0604020202020204" pitchFamily="34" charset="0"/>
              </a:rPr>
              <a:t>The half-moon arrow represents the protection of the </a:t>
            </a:r>
            <a:r>
              <a:rPr lang="en" sz="1600" dirty="0" err="1">
                <a:solidFill>
                  <a:schemeClr val="tx1"/>
                </a:solidFill>
                <a:latin typeface="Arial" panose="020B0604020202020204" pitchFamily="34" charset="0"/>
                <a:cs typeface="Arial" panose="020B0604020202020204" pitchFamily="34" charset="0"/>
              </a:rPr>
              <a:t>Coharie</a:t>
            </a:r>
            <a:r>
              <a:rPr lang="en" sz="1600" dirty="0">
                <a:solidFill>
                  <a:schemeClr val="tx1"/>
                </a:solidFill>
                <a:latin typeface="Arial" panose="020B0604020202020204" pitchFamily="34" charset="0"/>
                <a:cs typeface="Arial" panose="020B0604020202020204" pitchFamily="34" charset="0"/>
              </a:rPr>
              <a:t> Tribe by the Great Spirit. </a:t>
            </a:r>
            <a:endParaRPr sz="1600"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0"/>
              </a:spcAft>
              <a:buFont typeface="Arial" panose="020B0604020202020204" pitchFamily="34" charset="0"/>
              <a:buChar char="•"/>
            </a:pPr>
            <a:r>
              <a:rPr lang="en" sz="1600" dirty="0">
                <a:solidFill>
                  <a:schemeClr val="tx1"/>
                </a:solidFill>
                <a:latin typeface="Arial" panose="020B0604020202020204" pitchFamily="34" charset="0"/>
                <a:cs typeface="Arial" panose="020B0604020202020204" pitchFamily="34" charset="0"/>
              </a:rPr>
              <a:t>The feathers represent the freedom and beauty of our people’s never ending existence.</a:t>
            </a:r>
            <a:endParaRPr sz="1600" dirty="0">
              <a:solidFill>
                <a:schemeClr val="tx1"/>
              </a:solidFill>
              <a:latin typeface="Arial" panose="020B0604020202020204" pitchFamily="34" charset="0"/>
              <a:cs typeface="Arial" panose="020B0604020202020204" pitchFamily="34" charset="0"/>
            </a:endParaRPr>
          </a:p>
          <a:p>
            <a:pPr marL="285750" lvl="0" indent="-285750" algn="l" rtl="0">
              <a:lnSpc>
                <a:spcPct val="115000"/>
              </a:lnSpc>
              <a:spcBef>
                <a:spcPts val="1200"/>
              </a:spcBef>
              <a:spcAft>
                <a:spcPts val="1200"/>
              </a:spcAft>
              <a:buFont typeface="Arial" panose="020B0604020202020204" pitchFamily="34" charset="0"/>
              <a:buChar char="•"/>
            </a:pPr>
            <a:r>
              <a:rPr lang="en" sz="1600" dirty="0">
                <a:solidFill>
                  <a:schemeClr val="tx1"/>
                </a:solidFill>
                <a:latin typeface="Arial" panose="020B0604020202020204" pitchFamily="34" charset="0"/>
                <a:cs typeface="Arial" panose="020B0604020202020204" pitchFamily="34" charset="0"/>
              </a:rPr>
              <a:t>Everything contained on this Logo represents the love, humbleness, and strength that have and will continue to exist among our proud Indian people.</a:t>
            </a:r>
            <a:endParaRPr sz="1600" dirty="0">
              <a:solidFill>
                <a:schemeClr val="tx1"/>
              </a:solidFill>
              <a:latin typeface="Arial" panose="020B0604020202020204" pitchFamily="34" charset="0"/>
              <a:cs typeface="Arial" panose="020B0604020202020204" pitchFamily="34" charset="0"/>
            </a:endParaRPr>
          </a:p>
        </p:txBody>
      </p:sp>
      <p:pic>
        <p:nvPicPr>
          <p:cNvPr id="284" name="Google Shape;284;p35"/>
          <p:cNvPicPr preferRelativeResize="0"/>
          <p:nvPr/>
        </p:nvPicPr>
        <p:blipFill rotWithShape="1">
          <a:blip r:embed="rId3">
            <a:alphaModFix/>
          </a:blip>
          <a:srcRect l="4371" t="2009" r="5154" b="8710"/>
          <a:stretch/>
        </p:blipFill>
        <p:spPr>
          <a:xfrm>
            <a:off x="5837129" y="1074888"/>
            <a:ext cx="3106455" cy="3244243"/>
          </a:xfrm>
          <a:prstGeom prst="rect">
            <a:avLst/>
          </a:prstGeom>
          <a:noFill/>
          <a:ln>
            <a:solidFill>
              <a:schemeClr val="bg1"/>
            </a:solidFill>
          </a:ln>
        </p:spPr>
      </p:pic>
      <p:sp>
        <p:nvSpPr>
          <p:cNvPr id="2" name="TextBox 1"/>
          <p:cNvSpPr txBox="1"/>
          <p:nvPr/>
        </p:nvSpPr>
        <p:spPr>
          <a:xfrm>
            <a:off x="464949" y="4757980"/>
            <a:ext cx="5372180" cy="307777"/>
          </a:xfrm>
          <a:prstGeom prst="rect">
            <a:avLst/>
          </a:prstGeom>
          <a:noFill/>
        </p:spPr>
        <p:txBody>
          <a:bodyPr wrap="square" rtlCol="0">
            <a:spAutoFit/>
          </a:bodyPr>
          <a:lstStyle/>
          <a:p>
            <a:r>
              <a:rPr lang="en-US" dirty="0" smtClean="0"/>
              <a:t>Image source</a:t>
            </a:r>
            <a:r>
              <a:rPr lang="en-US" dirty="0"/>
              <a:t>: https://www.facebook.com/CohariePeople/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FD9A8A-BACE-C44C-95F6-01FCE0EF4487}"/>
              </a:ext>
            </a:extLst>
          </p:cNvPr>
          <p:cNvSpPr txBox="1"/>
          <p:nvPr/>
        </p:nvSpPr>
        <p:spPr>
          <a:xfrm>
            <a:off x="229335" y="112734"/>
            <a:ext cx="5044124" cy="5478423"/>
          </a:xfrm>
          <a:prstGeom prst="rect">
            <a:avLst/>
          </a:prstGeom>
          <a:noFill/>
        </p:spPr>
        <p:txBody>
          <a:bodyPr wrap="square" numCol="1" rtlCol="0">
            <a:spAutoFit/>
          </a:bodyPr>
          <a:lstStyle/>
          <a:p>
            <a:pPr marL="139700" lvl="0">
              <a:buSzPts val="1400"/>
            </a:pPr>
            <a:r>
              <a:rPr lang="en" sz="2800" u="sng" dirty="0">
                <a:solidFill>
                  <a:schemeClr val="tx1"/>
                </a:solidFill>
                <a:latin typeface="Arial" panose="020B0604020202020204" pitchFamily="34" charset="0"/>
                <a:ea typeface="Comic Sans MS"/>
                <a:cs typeface="Arial" panose="020B0604020202020204" pitchFamily="34" charset="0"/>
                <a:sym typeface="Comic Sans MS"/>
              </a:rPr>
              <a:t>Definitions</a:t>
            </a:r>
          </a:p>
          <a:p>
            <a:pPr marL="139700" lvl="0">
              <a:buSzPts val="1400"/>
            </a:pPr>
            <a:endParaRPr lang="en" sz="2800" u="sng" dirty="0">
              <a:solidFill>
                <a:schemeClr val="tx1"/>
              </a:solidFill>
              <a:latin typeface="Arial" panose="020B0604020202020204" pitchFamily="34" charset="0"/>
              <a:ea typeface="Comic Sans MS"/>
              <a:cs typeface="Arial" panose="020B0604020202020204" pitchFamily="34" charset="0"/>
              <a:sym typeface="Comic Sans MS"/>
            </a:endParaRPr>
          </a:p>
          <a:p>
            <a:pPr marL="457200" indent="-317500">
              <a:buSzPts val="1400"/>
              <a:buFont typeface="Comic Sans MS"/>
              <a:buChar char="●"/>
            </a:pPr>
            <a:r>
              <a:rPr lang="en" sz="2000" dirty="0">
                <a:solidFill>
                  <a:schemeClr val="tx1"/>
                </a:solidFill>
                <a:latin typeface="Arial" panose="020B0604020202020204" pitchFamily="34" charset="0"/>
                <a:ea typeface="Comic Sans MS"/>
                <a:cs typeface="Arial" panose="020B0604020202020204" pitchFamily="34" charset="0"/>
                <a:sym typeface="Comic Sans MS"/>
              </a:rPr>
              <a:t>Clans- groups of related people; family groups</a:t>
            </a: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buSzPts val="1400"/>
              <a:buFont typeface="Comic Sans MS"/>
              <a:buChar char="●"/>
            </a:pPr>
            <a:r>
              <a:rPr lang="en" sz="2000" dirty="0">
                <a:solidFill>
                  <a:schemeClr val="tx1"/>
                </a:solidFill>
                <a:latin typeface="Arial" panose="020B0604020202020204" pitchFamily="34" charset="0"/>
                <a:ea typeface="Comic Sans MS"/>
                <a:cs typeface="Arial" panose="020B0604020202020204" pitchFamily="34" charset="0"/>
                <a:sym typeface="Comic Sans MS"/>
              </a:rPr>
              <a:t>Wampum- Shell beads used for ceremonies and sometimes exchange</a:t>
            </a: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139700" lvl="0">
              <a:buSzPts val="1400"/>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457200" lvl="0" indent="-317500">
              <a:buSzPts val="1400"/>
              <a:buFont typeface="Comic Sans MS"/>
              <a:buChar char="●"/>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139700" lvl="0">
              <a:buSzPts val="1400"/>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pPr marL="139700" lvl="0">
              <a:buSzPts val="1400"/>
            </a:pPr>
            <a:endParaRPr lang="en" sz="2000" dirty="0">
              <a:solidFill>
                <a:schemeClr val="tx1"/>
              </a:solidFill>
              <a:latin typeface="Arial" panose="020B0604020202020204" pitchFamily="34" charset="0"/>
              <a:ea typeface="Comic Sans MS"/>
              <a:cs typeface="Arial" panose="020B0604020202020204" pitchFamily="34" charset="0"/>
              <a:sym typeface="Comic Sans MS"/>
            </a:endParaRPr>
          </a:p>
          <a:p>
            <a:endParaRPr lang="en-US" dirty="0"/>
          </a:p>
        </p:txBody>
      </p:sp>
    </p:spTree>
    <p:extLst>
      <p:ext uri="{BB962C8B-B14F-4D97-AF65-F5344CB8AC3E}">
        <p14:creationId xmlns:p14="http://schemas.microsoft.com/office/powerpoint/2010/main" val="3830197968"/>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14910</TotalTime>
  <Words>1151</Words>
  <Application>Microsoft Office PowerPoint</Application>
  <PresentationFormat>On-screen Show (16:9)</PresentationFormat>
  <Paragraphs>98</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Amatic SC</vt:lpstr>
      <vt:lpstr>Verdana</vt:lpstr>
      <vt:lpstr>Comic Sans MS</vt:lpstr>
      <vt:lpstr>Arial</vt:lpstr>
      <vt:lpstr>Simple Dark</vt:lpstr>
      <vt:lpstr>Tribal Seals of the American Indians of North Carolina</vt:lpstr>
      <vt:lpstr>What is a seal?  What entities or organizations have seals?</vt:lpstr>
      <vt:lpstr>Historically, a seal was a device that was used to stamp an impression on a document, clay or other medium. It was meant to authenticate the material.   Families, businesses, individuals, nations, branches of the military, and other government officials use and have used seals.  </vt:lpstr>
      <vt:lpstr>PowerPoint Presentation</vt:lpstr>
      <vt:lpstr>The United States has a great seal with two sides.   Do you know what symbols it features?</vt:lpstr>
      <vt:lpstr>PowerPoint Presentation</vt:lpstr>
      <vt:lpstr>Today in North Carolina, there are 8 state recognized tribes, one of which is also federally recognized  Each tribe has their own seal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Indians of North Carolina  And Tribal Seals</dc:title>
  <dc:creator>Lapham, Heather Alynn</dc:creator>
  <cp:lastModifiedBy>jmarante</cp:lastModifiedBy>
  <cp:revision>19</cp:revision>
  <dcterms:modified xsi:type="dcterms:W3CDTF">2022-04-06T18:27:09Z</dcterms:modified>
</cp:coreProperties>
</file>