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Neucha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euch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visitsampsonnc.com/wp-content/uploads/Coharie-Indian-Cultural-Pow-Wow.jpg" TargetMode="External"/><Relationship Id="rId3" Type="http://schemas.openxmlformats.org/officeDocument/2006/relationships/hyperlink" Target="https://www.visitsampsonnc.com/events/coharie-pow-wow-festival/" TargetMode="External"/><Relationship Id="rId4" Type="http://schemas.openxmlformats.org/officeDocument/2006/relationships/hyperlink" Target="https://www.flickr.com/photos/39052611@N05/4562823894" TargetMode="External"/><Relationship Id="rId11" Type="http://schemas.openxmlformats.org/officeDocument/2006/relationships/hyperlink" Target="https://ncseagrant.ncsu.edu/currents/2019/03/coharie-and-lumbee-communities-host-guided-kayak-tours/" TargetMode="External"/><Relationship Id="rId10" Type="http://schemas.openxmlformats.org/officeDocument/2006/relationships/hyperlink" Target="https://scienceviews.com/ebooks/AmericanIndiansFrederickStar/index.html" TargetMode="External"/><Relationship Id="rId12" Type="http://schemas.openxmlformats.org/officeDocument/2006/relationships/hyperlink" Target="https://creativecommons.org/" TargetMode="External"/><Relationship Id="rId9" Type="http://schemas.openxmlformats.org/officeDocument/2006/relationships/hyperlink" Target="https://creativecommons.org/licenses/by-sa/2.0/?ref=openverse" TargetMode="External"/><Relationship Id="rId5" Type="http://schemas.openxmlformats.org/officeDocument/2006/relationships/hyperlink" Target="https://www.flickr.com/photos/39052611@N05" TargetMode="External"/><Relationship Id="rId6" Type="http://schemas.openxmlformats.org/officeDocument/2006/relationships/hyperlink" Target="https://creativecommons.org/licenses/by-nc-nd/2.0/?ref=openverse" TargetMode="External"/><Relationship Id="rId7" Type="http://schemas.openxmlformats.org/officeDocument/2006/relationships/hyperlink" Target="https://www.flickr.com/photos/69235108@N00/6178946723" TargetMode="External"/><Relationship Id="rId8" Type="http://schemas.openxmlformats.org/officeDocument/2006/relationships/hyperlink" Target="https://www.flickr.com/photos/69235108@N0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People The Coharie dancer -  Permission given by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Visit Sampson CVB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https://www.visitsampsonnc.com/wp-content/uploads/Coharie-Indian-Cultural-Pow-Wow.jpg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https://www.visitsampsonnc.com/events/coharie-pow-wow-festival/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Sorghum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0272E"/>
                </a:solidFill>
              </a:rPr>
              <a:t>"</a:t>
            </a:r>
            <a:r>
              <a:rPr lang="en" sz="1050" u="sng">
                <a:solidFill>
                  <a:schemeClr val="hlink"/>
                </a:solidFill>
                <a:hlinkClick r:id="rId4"/>
              </a:rPr>
              <a:t>Sorghum</a:t>
            </a:r>
            <a:r>
              <a:rPr lang="en" sz="1050">
                <a:solidFill>
                  <a:srgbClr val="30272E"/>
                </a:solidFill>
              </a:rPr>
              <a:t>" by </a:t>
            </a:r>
            <a:r>
              <a:rPr lang="en" sz="1050" u="sng">
                <a:solidFill>
                  <a:schemeClr val="hlink"/>
                </a:solidFill>
                <a:hlinkClick r:id="rId5"/>
              </a:rPr>
              <a:t>Global Crop Diversity Trust</a:t>
            </a:r>
            <a:r>
              <a:rPr lang="en" sz="1050">
                <a:solidFill>
                  <a:srgbClr val="30272E"/>
                </a:solidFill>
              </a:rPr>
              <a:t> is licensed under </a:t>
            </a:r>
            <a:r>
              <a:rPr lang="en" sz="1050" u="sng">
                <a:solidFill>
                  <a:schemeClr val="hlink"/>
                </a:solidFill>
                <a:hlinkClick r:id="rId6"/>
              </a:rPr>
              <a:t>CC BY-NC-ND 2.0</a:t>
            </a:r>
            <a:r>
              <a:rPr lang="en" sz="1050">
                <a:solidFill>
                  <a:srgbClr val="30272E"/>
                </a:solidFill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0272E"/>
                </a:solidFill>
              </a:rPr>
              <a:t>"</a:t>
            </a:r>
            <a:r>
              <a:rPr lang="en" sz="1050" u="sng">
                <a:solidFill>
                  <a:schemeClr val="hlink"/>
                </a:solidFill>
                <a:hlinkClick r:id="rId7"/>
              </a:rPr>
              <a:t>Sorghum Molasses</a:t>
            </a:r>
            <a:r>
              <a:rPr lang="en" sz="1050">
                <a:solidFill>
                  <a:srgbClr val="30272E"/>
                </a:solidFill>
              </a:rPr>
              <a:t>" by </a:t>
            </a:r>
            <a:r>
              <a:rPr lang="en" sz="1050" u="sng">
                <a:solidFill>
                  <a:schemeClr val="hlink"/>
                </a:solidFill>
                <a:hlinkClick r:id="rId8"/>
              </a:rPr>
              <a:t>ninepennies</a:t>
            </a:r>
            <a:r>
              <a:rPr lang="en" sz="1050">
                <a:solidFill>
                  <a:srgbClr val="30272E"/>
                </a:solidFill>
              </a:rPr>
              <a:t> is licensed under </a:t>
            </a:r>
            <a:r>
              <a:rPr lang="en" sz="1050" u="sng">
                <a:solidFill>
                  <a:schemeClr val="hlink"/>
                </a:solidFill>
                <a:hlinkClick r:id="rId9"/>
              </a:rPr>
              <a:t>CC BY-SA 2.0</a:t>
            </a:r>
            <a:r>
              <a:rPr lang="en" sz="1050">
                <a:solidFill>
                  <a:srgbClr val="30272E"/>
                </a:solidFill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Canoe - </a:t>
            </a:r>
            <a:r>
              <a:rPr lang="en" u="sng">
                <a:solidFill>
                  <a:schemeClr val="hlink"/>
                </a:solidFill>
                <a:hlinkClick r:id="rId10"/>
              </a:rPr>
              <a:t>https://scienceviews.com/ebooks/AmericanIndiansFrederickStar/index.html</a:t>
            </a:r>
            <a:br>
              <a:rPr lang="en"/>
            </a:br>
            <a:r>
              <a:rPr lang="en"/>
              <a:t>e-Book digitized from American Indians by Frederick Starr, DC Heath &amp; Co Publishers, 1898</a:t>
            </a:r>
            <a:endParaRPr b="1" sz="2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River background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https://ncseagrant.ncsu.edu/currents/2019/03/coharie-and-lumbee-communities-host-guided-kayak-tours/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333333"/>
                </a:solidFill>
                <a:highlight>
                  <a:srgbClr val="FFFFFF"/>
                </a:highlight>
              </a:rPr>
              <a:t>The Lumbee River, by Gary-Dincer, </a:t>
            </a:r>
            <a:r>
              <a:rPr i="1" lang="en" sz="1200" u="sng">
                <a:solidFill>
                  <a:srgbClr val="CC0000"/>
                </a:solidFill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CC-BY-SA-2.0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.png"/><Relationship Id="rId11" Type="http://schemas.openxmlformats.org/officeDocument/2006/relationships/image" Target="../media/image4.png"/><Relationship Id="rId10" Type="http://schemas.openxmlformats.org/officeDocument/2006/relationships/hyperlink" Target="https://youtu.be/ffC7ZxRqPCs" TargetMode="External"/><Relationship Id="rId13" Type="http://schemas.openxmlformats.org/officeDocument/2006/relationships/hyperlink" Target="https://www.conservationfund.org/projects/reclaiming-the-coharie-river" TargetMode="External"/><Relationship Id="rId12" Type="http://schemas.openxmlformats.org/officeDocument/2006/relationships/hyperlink" Target="https://www.conservationfund.org/projects/reclaiming-the-coharie-rive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://coharietribe.org/" TargetMode="External"/><Relationship Id="rId9" Type="http://schemas.openxmlformats.org/officeDocument/2006/relationships/hyperlink" Target="https://youtu.be/ffC7ZxRqPCs" TargetMode="External"/><Relationship Id="rId15" Type="http://schemas.openxmlformats.org/officeDocument/2006/relationships/hyperlink" Target="https://youtu.be/VgoJl137n_8" TargetMode="External"/><Relationship Id="rId14" Type="http://schemas.openxmlformats.org/officeDocument/2006/relationships/image" Target="../media/image2.png"/><Relationship Id="rId17" Type="http://schemas.openxmlformats.org/officeDocument/2006/relationships/hyperlink" Target="https://youtu.be/VgoJl137n_8" TargetMode="External"/><Relationship Id="rId16" Type="http://schemas.openxmlformats.org/officeDocument/2006/relationships/hyperlink" Target="https://youtu.be/VgoJl137n_8" TargetMode="External"/><Relationship Id="rId5" Type="http://schemas.openxmlformats.org/officeDocument/2006/relationships/hyperlink" Target="http://coharietribe.org/" TargetMode="External"/><Relationship Id="rId19" Type="http://schemas.openxmlformats.org/officeDocument/2006/relationships/hyperlink" Target="https://youtu.be/VgoJl137n_8" TargetMode="External"/><Relationship Id="rId6" Type="http://schemas.openxmlformats.org/officeDocument/2006/relationships/hyperlink" Target="https://ancientnc.web.unc.edu/" TargetMode="External"/><Relationship Id="rId18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hyperlink" Target="https://youtu.be/ffC7ZxRqP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339600" y="22425"/>
            <a:ext cx="2140500" cy="9234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1260000" dist="28575">
              <a:srgbClr val="FFFFFF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Neucha"/>
                <a:ea typeface="Neucha"/>
                <a:cs typeface="Neucha"/>
                <a:sym typeface="Neucha"/>
              </a:rPr>
              <a:t>Coharie</a:t>
            </a:r>
            <a:endParaRPr b="1" sz="4800"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56" name="Google Shape;56;p13">
            <a:hlinkClick r:id="rId4"/>
          </p:cNvPr>
          <p:cNvSpPr txBox="1"/>
          <p:nvPr/>
        </p:nvSpPr>
        <p:spPr>
          <a:xfrm>
            <a:off x="411750" y="1012250"/>
            <a:ext cx="2388300" cy="738900"/>
          </a:xfrm>
          <a:prstGeom prst="rect">
            <a:avLst/>
          </a:prstGeom>
          <a:solidFill>
            <a:srgbClr val="FFFFFF">
              <a:alpha val="75980"/>
            </a:srgbClr>
          </a:solidFill>
          <a:ln cap="flat" cmpd="sng" w="76200">
            <a:solidFill>
              <a:srgbClr val="2368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Learn about the </a:t>
            </a:r>
            <a:r>
              <a:rPr b="1" lang="en" sz="1200" u="sng">
                <a:hlinkClick r:id="rId5"/>
              </a:rPr>
              <a:t>Coharie Tribe</a:t>
            </a:r>
            <a:r>
              <a:rPr b="1" lang="en" sz="1200"/>
              <a:t> of North Carolina through the official tribal website.</a:t>
            </a:r>
            <a:endParaRPr b="1" sz="1200"/>
          </a:p>
        </p:txBody>
      </p:sp>
      <p:pic>
        <p:nvPicPr>
          <p:cNvPr id="57" name="Google Shape;57;p1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35442" l="0" r="0" t="0"/>
          <a:stretch/>
        </p:blipFill>
        <p:spPr>
          <a:xfrm>
            <a:off x="6443948" y="4636621"/>
            <a:ext cx="2388275" cy="381453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2580000" dist="57150">
              <a:srgbClr val="000000"/>
            </a:outerShdw>
          </a:effectLst>
        </p:spPr>
      </p:pic>
      <p:sp>
        <p:nvSpPr>
          <p:cNvPr id="58" name="Google Shape;58;p13">
            <a:hlinkClick r:id="rId8"/>
          </p:cNvPr>
          <p:cNvSpPr txBox="1"/>
          <p:nvPr/>
        </p:nvSpPr>
        <p:spPr>
          <a:xfrm>
            <a:off x="1240119" y="3428717"/>
            <a:ext cx="1565100" cy="1477500"/>
          </a:xfrm>
          <a:prstGeom prst="rect">
            <a:avLst/>
          </a:prstGeom>
          <a:solidFill>
            <a:srgbClr val="FFFFFF">
              <a:alpha val="75980"/>
            </a:srgbClr>
          </a:solidFill>
          <a:ln cap="flat" cmpd="sng" w="76200">
            <a:solidFill>
              <a:srgbClr val="2368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Watch </a:t>
            </a:r>
            <a:r>
              <a:rPr b="1" lang="en" sz="1200" u="sng">
                <a:hlinkClick r:id="rId9"/>
              </a:rPr>
              <a:t>Our People: The Coharie</a:t>
            </a:r>
            <a:r>
              <a:rPr b="1" lang="en" sz="1200"/>
              <a:t> to discover the history, culture, and programs related to the Coharie Tribe.</a:t>
            </a:r>
            <a:r>
              <a:rPr b="1" lang="en" sz="1200"/>
              <a:t> </a:t>
            </a:r>
            <a:endParaRPr b="1" sz="1200"/>
          </a:p>
        </p:txBody>
      </p:sp>
      <p:pic>
        <p:nvPicPr>
          <p:cNvPr id="59" name="Google Shape;59;p13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31735" r="40165" t="0"/>
          <a:stretch/>
        </p:blipFill>
        <p:spPr>
          <a:xfrm flipH="1">
            <a:off x="42095" y="1943384"/>
            <a:ext cx="1443824" cy="3214725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10320000" dist="47625">
              <a:srgbClr val="000000"/>
            </a:outerShdw>
          </a:effectLst>
        </p:spPr>
      </p:pic>
      <p:sp>
        <p:nvSpPr>
          <p:cNvPr id="60" name="Google Shape;60;p13">
            <a:hlinkClick r:id="rId12"/>
          </p:cNvPr>
          <p:cNvSpPr txBox="1"/>
          <p:nvPr/>
        </p:nvSpPr>
        <p:spPr>
          <a:xfrm>
            <a:off x="6226348" y="1289637"/>
            <a:ext cx="2531100" cy="1477500"/>
          </a:xfrm>
          <a:prstGeom prst="rect">
            <a:avLst/>
          </a:prstGeom>
          <a:solidFill>
            <a:srgbClr val="FFFFFF">
              <a:alpha val="75980"/>
            </a:srgbClr>
          </a:solidFill>
          <a:ln cap="flat" cmpd="sng" w="76200">
            <a:solidFill>
              <a:srgbClr val="2368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Learn about </a:t>
            </a:r>
            <a:r>
              <a:rPr b="1" lang="en" sz="1200" u="sng">
                <a:hlinkClick r:id="rId13"/>
              </a:rPr>
              <a:t>The Great Coharie River Initiative</a:t>
            </a:r>
            <a:r>
              <a:rPr b="1" lang="en" sz="1200"/>
              <a:t>, and how the community is working to conserve and restore the river which has historically served as the lifeblood of the Coharie People and their </a:t>
            </a:r>
            <a:r>
              <a:rPr b="1" lang="en" sz="1200"/>
              <a:t>ancestors.</a:t>
            </a:r>
            <a:endParaRPr b="1" sz="12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60822" y="2500945"/>
            <a:ext cx="3444500" cy="81422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2640000" dist="38100">
              <a:srgbClr val="000000"/>
            </a:outerShdw>
          </a:effectLst>
        </p:spPr>
      </p:pic>
      <p:sp>
        <p:nvSpPr>
          <p:cNvPr id="62" name="Google Shape;62;p13">
            <a:hlinkClick r:id="rId15"/>
          </p:cNvPr>
          <p:cNvSpPr txBox="1"/>
          <p:nvPr/>
        </p:nvSpPr>
        <p:spPr>
          <a:xfrm>
            <a:off x="4349744" y="3409186"/>
            <a:ext cx="2531100" cy="923400"/>
          </a:xfrm>
          <a:prstGeom prst="rect">
            <a:avLst/>
          </a:prstGeom>
          <a:solidFill>
            <a:srgbClr val="FFFFFF">
              <a:alpha val="75980"/>
            </a:srgbClr>
          </a:solidFill>
          <a:ln cap="flat" cmpd="sng" w="76200">
            <a:solidFill>
              <a:srgbClr val="2368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Explore Coharie culture through the video </a:t>
            </a:r>
            <a:r>
              <a:rPr b="1" lang="en" sz="1200" u="sng">
                <a:hlinkClick r:id="rId16"/>
              </a:rPr>
              <a:t>Coharie Ancestors Keep Traditions Alive</a:t>
            </a:r>
            <a:r>
              <a:rPr b="1" lang="en" sz="1200"/>
              <a:t>, by North Carolina Weekend on PBS NC.</a:t>
            </a:r>
            <a:endParaRPr b="1" sz="1200"/>
          </a:p>
        </p:txBody>
      </p:sp>
      <p:pic>
        <p:nvPicPr>
          <p:cNvPr id="63" name="Google Shape;63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03225" y="1649207"/>
            <a:ext cx="2005575" cy="345542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480000" dist="47625">
              <a:srgbClr val="000000"/>
            </a:outerShdw>
          </a:effectLst>
        </p:spPr>
      </p:pic>
      <p:pic>
        <p:nvPicPr>
          <p:cNvPr id="64" name="Google Shape;64;p13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5152" l="20923" r="22480" t="1841"/>
          <a:stretch/>
        </p:blipFill>
        <p:spPr>
          <a:xfrm>
            <a:off x="3822000" y="4029300"/>
            <a:ext cx="660900" cy="108615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480000" dist="47625">
              <a:srgbClr val="000000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