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argari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argari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flickr.com/photos/33017468@N07/5275774830" TargetMode="External"/><Relationship Id="rId3" Type="http://schemas.openxmlformats.org/officeDocument/2006/relationships/hyperlink" Target="https://www.flickr.com/photos/33017468@N07" TargetMode="External"/><Relationship Id="rId4" Type="http://schemas.openxmlformats.org/officeDocument/2006/relationships/hyperlink" Target="https://creativecommons.org/licenses/by-nc-sa/2.0/?ref=openverse" TargetMode="External"/><Relationship Id="rId11" Type="http://schemas.openxmlformats.org/officeDocument/2006/relationships/hyperlink" Target="https://creativecommons.org/licenses/by/2.0/?ref=openverse" TargetMode="External"/><Relationship Id="rId10" Type="http://schemas.openxmlformats.org/officeDocument/2006/relationships/hyperlink" Target="https://www.flickr.com/photos/48722974@N07" TargetMode="External"/><Relationship Id="rId9" Type="http://schemas.openxmlformats.org/officeDocument/2006/relationships/hyperlink" Target="https://www.flickr.com/photos/48722974@N07/4526119094" TargetMode="External"/><Relationship Id="rId5" Type="http://schemas.openxmlformats.org/officeDocument/2006/relationships/hyperlink" Target="https://commons.wikimedia.org/wiki/File:Woodland_Indian_Hamlet.jpg" TargetMode="External"/><Relationship Id="rId6" Type="http://schemas.openxmlformats.org/officeDocument/2006/relationships/hyperlink" Target="https://www.flickr.com/photos/106138792@N02/10582890126" TargetMode="External"/><Relationship Id="rId7" Type="http://schemas.openxmlformats.org/officeDocument/2006/relationships/hyperlink" Target="https://www.flickr.com/photos/106138792@N02" TargetMode="External"/><Relationship Id="rId8" Type="http://schemas.openxmlformats.org/officeDocument/2006/relationships/hyperlink" Target="https://creativecommons.org/licenses/by/2.0/?ref=openvers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Eagle - </a:t>
            </a:r>
            <a:r>
              <a:rPr lang="en" sz="1050">
                <a:solidFill>
                  <a:srgbClr val="30272E"/>
                </a:solidFill>
              </a:rPr>
              <a:t>"</a:t>
            </a:r>
            <a:r>
              <a:rPr lang="en" sz="1050" u="sng">
                <a:solidFill>
                  <a:schemeClr val="hlink"/>
                </a:solidFill>
                <a:hlinkClick r:id="rId2"/>
              </a:rPr>
              <a:t>Bald Eagle (Haliaeetus leucocephalus)</a:t>
            </a:r>
            <a:r>
              <a:rPr lang="en" sz="1050">
                <a:solidFill>
                  <a:srgbClr val="30272E"/>
                </a:solidFill>
              </a:rPr>
              <a:t>" by </a:t>
            </a:r>
            <a:r>
              <a:rPr lang="en" sz="1050" u="sng">
                <a:solidFill>
                  <a:schemeClr val="hlink"/>
                </a:solidFill>
                <a:hlinkClick r:id="rId3"/>
              </a:rPr>
              <a:t>steveberardi</a:t>
            </a:r>
            <a:r>
              <a:rPr lang="en" sz="1050">
                <a:solidFill>
                  <a:srgbClr val="30272E"/>
                </a:solidFill>
              </a:rPr>
              <a:t> is licensed under </a:t>
            </a:r>
            <a:r>
              <a:rPr lang="en" sz="1050" u="sng">
                <a:solidFill>
                  <a:schemeClr val="hlink"/>
                </a:solidFill>
                <a:hlinkClick r:id="rId4"/>
              </a:rPr>
              <a:t>CC BY-NC-SA 2.0</a:t>
            </a:r>
            <a:r>
              <a:rPr lang="en" sz="1050">
                <a:solidFill>
                  <a:srgbClr val="30272E"/>
                </a:solidFill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Longhouse -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https://commons.wikimedia.org/wiki/File:Woodland_Indian_Hamlet.jpg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Dancer - </a:t>
            </a:r>
            <a:r>
              <a:rPr lang="en" sz="1050">
                <a:solidFill>
                  <a:srgbClr val="30272E"/>
                </a:solidFill>
              </a:rPr>
              <a:t>"</a:t>
            </a:r>
            <a:r>
              <a:rPr lang="en" sz="1050" u="sng">
                <a:solidFill>
                  <a:schemeClr val="hlink"/>
                </a:solidFill>
                <a:hlinkClick r:id="rId6"/>
              </a:rPr>
              <a:t>Image taken from page 85 of 'The People of the Longhouse [i.e. the Iroquois Indians]'</a:t>
            </a:r>
            <a:r>
              <a:rPr lang="en" sz="1050">
                <a:solidFill>
                  <a:srgbClr val="30272E"/>
                </a:solidFill>
              </a:rPr>
              <a:t>" by </a:t>
            </a:r>
            <a:r>
              <a:rPr lang="en" sz="1050" u="sng">
                <a:solidFill>
                  <a:schemeClr val="hlink"/>
                </a:solidFill>
                <a:hlinkClick r:id="rId7"/>
              </a:rPr>
              <a:t>mechanicalcurator</a:t>
            </a:r>
            <a:r>
              <a:rPr lang="en" sz="1050">
                <a:solidFill>
                  <a:srgbClr val="30272E"/>
                </a:solidFill>
              </a:rPr>
              <a:t> is licensed under </a:t>
            </a:r>
            <a:r>
              <a:rPr lang="en" sz="1050" u="sng">
                <a:solidFill>
                  <a:schemeClr val="hlink"/>
                </a:solidFill>
                <a:hlinkClick r:id="rId8"/>
              </a:rPr>
              <a:t>CC BY 2.0</a:t>
            </a:r>
            <a:r>
              <a:rPr lang="en" sz="1050">
                <a:solidFill>
                  <a:srgbClr val="30272E"/>
                </a:solidFill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- </a:t>
            </a:r>
            <a:r>
              <a:rPr lang="en" sz="1050">
                <a:solidFill>
                  <a:srgbClr val="30272E"/>
                </a:solidFill>
              </a:rPr>
              <a:t>"</a:t>
            </a:r>
            <a:r>
              <a:rPr lang="en" sz="1050" u="sng">
                <a:solidFill>
                  <a:schemeClr val="hlink"/>
                </a:solidFill>
                <a:hlinkClick r:id="rId9"/>
              </a:rPr>
              <a:t>Neuse River, North Carolina</a:t>
            </a:r>
            <a:r>
              <a:rPr lang="en" sz="1050">
                <a:solidFill>
                  <a:srgbClr val="30272E"/>
                </a:solidFill>
              </a:rPr>
              <a:t>" by </a:t>
            </a:r>
            <a:r>
              <a:rPr lang="en" sz="1050" u="sng">
                <a:solidFill>
                  <a:schemeClr val="hlink"/>
                </a:solidFill>
                <a:hlinkClick r:id="rId10"/>
              </a:rPr>
              <a:t>eutrophication&amp;hypoxia</a:t>
            </a:r>
            <a:r>
              <a:rPr lang="en" sz="1050">
                <a:solidFill>
                  <a:srgbClr val="30272E"/>
                </a:solidFill>
              </a:rPr>
              <a:t> is licensed under </a:t>
            </a:r>
            <a:r>
              <a:rPr lang="en" sz="1050" u="sng">
                <a:solidFill>
                  <a:schemeClr val="hlink"/>
                </a:solidFill>
                <a:hlinkClick r:id="rId11"/>
              </a:rPr>
              <a:t>CC BY 2.0</a:t>
            </a:r>
            <a:r>
              <a:rPr lang="en" sz="1050">
                <a:solidFill>
                  <a:srgbClr val="30272E"/>
                </a:solidFill>
              </a:rPr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hyperlink" Target="https://youtu.be/8gVygf22t4c" TargetMode="External"/><Relationship Id="rId13" Type="http://schemas.openxmlformats.org/officeDocument/2006/relationships/hyperlink" Target="https://mrnussbaum.com/iroquois-homes" TargetMode="External"/><Relationship Id="rId12" Type="http://schemas.openxmlformats.org/officeDocument/2006/relationships/hyperlink" Target="https://mrnussbaum.com/iroquois-home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http://www.meherrinnation.org/index2.html" TargetMode="External"/><Relationship Id="rId9" Type="http://schemas.openxmlformats.org/officeDocument/2006/relationships/hyperlink" Target="https://youtu.be/8gVygf22t4c" TargetMode="External"/><Relationship Id="rId15" Type="http://schemas.openxmlformats.org/officeDocument/2006/relationships/image" Target="../media/image1.png"/><Relationship Id="rId14" Type="http://schemas.openxmlformats.org/officeDocument/2006/relationships/hyperlink" Target="https://mrnussbaum.com/iroquois-homes" TargetMode="External"/><Relationship Id="rId16" Type="http://schemas.openxmlformats.org/officeDocument/2006/relationships/image" Target="../media/image4.png"/><Relationship Id="rId5" Type="http://schemas.openxmlformats.org/officeDocument/2006/relationships/hyperlink" Target="http://www.meherrinnation.org/index2.html" TargetMode="External"/><Relationship Id="rId6" Type="http://schemas.openxmlformats.org/officeDocument/2006/relationships/hyperlink" Target="https://ancientnc.web.unc.edu/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s://youtu.be/8gVygf22t4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euse River, North Carolina" id="54" name="Google Shape;54;p13"/>
          <p:cNvPicPr preferRelativeResize="0"/>
          <p:nvPr/>
        </p:nvPicPr>
        <p:blipFill>
          <a:blip r:embed="rId3">
            <a:alphaModFix amt="54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cap="flat" cmpd="sng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55" name="Google Shape;55;p13"/>
          <p:cNvSpPr txBox="1"/>
          <p:nvPr/>
        </p:nvSpPr>
        <p:spPr>
          <a:xfrm>
            <a:off x="3169150" y="126050"/>
            <a:ext cx="2887800" cy="877200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1260000" dist="2857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latin typeface="Margarine"/>
                <a:ea typeface="Margarine"/>
                <a:cs typeface="Margarine"/>
                <a:sym typeface="Margarine"/>
              </a:rPr>
              <a:t>Meherrin</a:t>
            </a:r>
            <a:endParaRPr b="1" sz="4500"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56" name="Google Shape;56;p13">
            <a:hlinkClick r:id="rId4"/>
          </p:cNvPr>
          <p:cNvSpPr txBox="1"/>
          <p:nvPr/>
        </p:nvSpPr>
        <p:spPr>
          <a:xfrm>
            <a:off x="793478" y="1775738"/>
            <a:ext cx="2298000" cy="554100"/>
          </a:xfrm>
          <a:prstGeom prst="rect">
            <a:avLst/>
          </a:prstGeom>
          <a:solidFill>
            <a:srgbClr val="FFFFFF">
              <a:alpha val="75980"/>
            </a:srgbClr>
          </a:solidFill>
          <a:ln cap="flat" cmpd="sng" w="76200">
            <a:solidFill>
              <a:srgbClr val="2368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Visit the official website of the </a:t>
            </a:r>
            <a:r>
              <a:rPr b="1" lang="en" sz="1200" u="sng">
                <a:hlinkClick r:id="rId5"/>
              </a:rPr>
              <a:t>Meherrin Indian Tribe</a:t>
            </a:r>
            <a:r>
              <a:rPr b="1" lang="en" sz="1200"/>
              <a:t>.</a:t>
            </a:r>
            <a:endParaRPr b="1" sz="1200"/>
          </a:p>
        </p:txBody>
      </p:sp>
      <p:pic>
        <p:nvPicPr>
          <p:cNvPr id="57" name="Google Shape;57;p13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35442" l="0" r="0" t="0"/>
          <a:stretch/>
        </p:blipFill>
        <p:spPr>
          <a:xfrm>
            <a:off x="6596348" y="4636621"/>
            <a:ext cx="2388275" cy="381453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2580000" dist="57150">
              <a:srgbClr val="000000"/>
            </a:outerShdw>
          </a:effectLst>
        </p:spPr>
      </p:pic>
      <p:sp>
        <p:nvSpPr>
          <p:cNvPr id="58" name="Google Shape;58;p13">
            <a:hlinkClick r:id="rId8"/>
          </p:cNvPr>
          <p:cNvSpPr txBox="1"/>
          <p:nvPr/>
        </p:nvSpPr>
        <p:spPr>
          <a:xfrm>
            <a:off x="5543450" y="2205837"/>
            <a:ext cx="2002800" cy="923400"/>
          </a:xfrm>
          <a:prstGeom prst="rect">
            <a:avLst/>
          </a:prstGeom>
          <a:solidFill>
            <a:srgbClr val="FFFFFF">
              <a:alpha val="75980"/>
            </a:srgbClr>
          </a:solidFill>
          <a:ln cap="flat" cmpd="sng" w="76200">
            <a:solidFill>
              <a:srgbClr val="2368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Experience the beautiful singing and dancing associated with the </a:t>
            </a:r>
            <a:r>
              <a:rPr b="1" lang="en" sz="1200" u="sng">
                <a:hlinkClick r:id="rId9"/>
              </a:rPr>
              <a:t>Meherrin Powwow</a:t>
            </a:r>
            <a:r>
              <a:rPr b="1" lang="en" sz="1200"/>
              <a:t>.</a:t>
            </a:r>
            <a:endParaRPr b="1" sz="1200"/>
          </a:p>
        </p:txBody>
      </p:sp>
      <p:pic>
        <p:nvPicPr>
          <p:cNvPr id="59" name="Google Shape;59;p13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7119" l="7725" r="4184" t="9121"/>
          <a:stretch/>
        </p:blipFill>
        <p:spPr>
          <a:xfrm flipH="1">
            <a:off x="7223629" y="126050"/>
            <a:ext cx="1920371" cy="4647850"/>
          </a:xfrm>
          <a:prstGeom prst="rect">
            <a:avLst/>
          </a:prstGeom>
          <a:noFill/>
          <a:ln>
            <a:noFill/>
          </a:ln>
          <a:effectLst>
            <a:outerShdw blurRad="128588" rotWithShape="0" algn="bl" dir="1980000" dist="57150">
              <a:srgbClr val="000000"/>
            </a:outerShdw>
          </a:effectLst>
        </p:spPr>
      </p:pic>
      <p:sp>
        <p:nvSpPr>
          <p:cNvPr id="60" name="Google Shape;60;p13">
            <a:hlinkClick r:id="rId12"/>
          </p:cNvPr>
          <p:cNvSpPr txBox="1"/>
          <p:nvPr/>
        </p:nvSpPr>
        <p:spPr>
          <a:xfrm>
            <a:off x="3476801" y="3988125"/>
            <a:ext cx="2298000" cy="923400"/>
          </a:xfrm>
          <a:prstGeom prst="rect">
            <a:avLst/>
          </a:prstGeom>
          <a:solidFill>
            <a:srgbClr val="FFFFFF">
              <a:alpha val="75980"/>
            </a:srgbClr>
          </a:solidFill>
          <a:ln cap="flat" cmpd="sng" w="76200">
            <a:solidFill>
              <a:srgbClr val="2368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Explore </a:t>
            </a:r>
            <a:r>
              <a:rPr b="1" lang="en" sz="1200" u="sng">
                <a:hlinkClick r:id="rId13"/>
              </a:rPr>
              <a:t>traditional longhouses</a:t>
            </a:r>
            <a:r>
              <a:rPr b="1" lang="en" sz="1200"/>
              <a:t> that </a:t>
            </a:r>
            <a:r>
              <a:rPr b="1" lang="en" sz="1200"/>
              <a:t>Iroquoian</a:t>
            </a:r>
            <a:r>
              <a:rPr b="1" lang="en" sz="1200"/>
              <a:t> Peoples, like the Meherrin, might have constructed.</a:t>
            </a:r>
            <a:endParaRPr b="1" sz="1200"/>
          </a:p>
        </p:txBody>
      </p:sp>
      <p:pic>
        <p:nvPicPr>
          <p:cNvPr id="61" name="Google Shape;61;p13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b="11205" l="8206" r="27683" t="29507"/>
          <a:stretch/>
        </p:blipFill>
        <p:spPr>
          <a:xfrm>
            <a:off x="-76200" y="2845038"/>
            <a:ext cx="3737175" cy="2298450"/>
          </a:xfrm>
          <a:prstGeom prst="rect">
            <a:avLst/>
          </a:prstGeom>
          <a:noFill/>
          <a:ln>
            <a:noFill/>
          </a:ln>
          <a:effectLst>
            <a:outerShdw blurRad="142875" rotWithShape="0" algn="bl" dir="2940000" dist="95250">
              <a:srgbClr val="000000"/>
            </a:outerShdw>
          </a:effectLst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6">
            <a:alphaModFix/>
          </a:blip>
          <a:srcRect b="30796" l="19600" r="16575" t="2269"/>
          <a:stretch/>
        </p:blipFill>
        <p:spPr>
          <a:xfrm>
            <a:off x="232892" y="209687"/>
            <a:ext cx="2103470" cy="1566075"/>
          </a:xfrm>
          <a:prstGeom prst="rect">
            <a:avLst/>
          </a:prstGeom>
          <a:noFill/>
          <a:ln cap="flat" cmpd="sng">
            <a:solidFill>
              <a:schemeClr val="dk2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157163" rotWithShape="0" algn="bl" dir="5400000" dist="57150">
              <a:srgbClr val="000000"/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