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6" r:id="rId3"/>
    <p:sldId id="268" r:id="rId4"/>
    <p:sldId id="280" r:id="rId5"/>
    <p:sldId id="267" r:id="rId6"/>
    <p:sldId id="273" r:id="rId7"/>
    <p:sldId id="274" r:id="rId8"/>
    <p:sldId id="275" r:id="rId9"/>
    <p:sldId id="278" r:id="rId10"/>
    <p:sldId id="270" r:id="rId11"/>
    <p:sldId id="271" r:id="rId12"/>
    <p:sldId id="272" r:id="rId13"/>
    <p:sldId id="276" r:id="rId14"/>
    <p:sldId id="277" r:id="rId15"/>
    <p:sldId id="279" r:id="rId16"/>
    <p:sldId id="269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B158C-FF98-4A10-9C78-C206BFF91DA6}" v="8" dt="2024-03-16T22:00:4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61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68" y="1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2792" y="570645"/>
            <a:ext cx="10516033" cy="2616199"/>
          </a:xfrm>
        </p:spPr>
        <p:txBody>
          <a:bodyPr anchor="b">
            <a:normAutofit/>
          </a:bodyPr>
          <a:lstStyle>
            <a:lvl1pPr algn="l">
              <a:defRPr sz="5998">
                <a:effectLst/>
              </a:defRPr>
            </a:lvl1pPr>
          </a:lstStyle>
          <a:p>
            <a:r>
              <a:rPr lang="en-US" dirty="0"/>
              <a:t>Unit 5</a:t>
            </a:r>
            <a:br>
              <a:rPr lang="en-US" dirty="0"/>
            </a:br>
            <a:r>
              <a:rPr lang="en-US" dirty="0"/>
              <a:t>Integumentary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7635" y="3671157"/>
            <a:ext cx="6932392" cy="1713644"/>
          </a:xfrm>
        </p:spPr>
        <p:txBody>
          <a:bodyPr anchor="t"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Part 1: Introduction</a:t>
            </a:r>
          </a:p>
          <a:p>
            <a:r>
              <a:rPr lang="en-US" dirty="0"/>
              <a:t>Functions, Terminology, and System Connections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7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320" y="6456229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BIO 168  A&amp;P Gaston College                                    UNIT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2012" y="3886200"/>
            <a:ext cx="9828213" cy="196764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BIO 168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  </a:t>
            </a:r>
            <a:br>
              <a:rPr lang="en-US" sz="4800" dirty="0"/>
            </a:br>
            <a:r>
              <a:rPr lang="en-US" sz="4800" dirty="0"/>
              <a:t>PROLOGUE </a:t>
            </a:r>
            <a:br>
              <a:rPr lang="en-US" sz="4800" dirty="0"/>
            </a:br>
            <a:r>
              <a:rPr lang="en-US" sz="4800" dirty="0"/>
              <a:t>TO THE </a:t>
            </a:r>
            <a:br>
              <a:rPr lang="en-US" sz="4800" dirty="0"/>
            </a:br>
            <a:r>
              <a:rPr lang="en-US" sz="4800" dirty="0"/>
              <a:t>STUDY OF </a:t>
            </a:r>
            <a:br>
              <a:rPr lang="en-US" sz="4800" dirty="0"/>
            </a:br>
            <a:r>
              <a:rPr lang="en-US" sz="4800" dirty="0"/>
              <a:t>BODY SYSTEMS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bution of genetic markers&#10;Pagani, et al &#10;https://www.thetech.org/media/tnnlty3m/eb-human-migration.jpg?rmode=max&amp;width=699&amp;height=327">
            <a:extLst>
              <a:ext uri="{FF2B5EF4-FFF2-40B4-BE49-F238E27FC236}">
                <a16:creationId xmlns:a16="http://schemas.microsoft.com/office/drawing/2014/main" id="{F29A98A1-6D71-0F82-AC81-15979ED2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4" y="533400"/>
            <a:ext cx="9948685" cy="4654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190499"/>
            <a:ext cx="10016104" cy="1752599"/>
          </a:xfrm>
        </p:spPr>
        <p:txBody>
          <a:bodyPr>
            <a:normAutofit/>
          </a:bodyPr>
          <a:lstStyle/>
          <a:p>
            <a:r>
              <a:rPr lang="en-US" dirty="0"/>
              <a:t>BIRTHPLACE OF HUMANITY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234" y="4533899"/>
            <a:ext cx="10744200" cy="23241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This map shows the greatest diversity in Africa and that overtime genes changed to increase survival rate in the new environments</a:t>
            </a:r>
          </a:p>
        </p:txBody>
      </p:sp>
    </p:spTree>
    <p:extLst>
      <p:ext uri="{BB962C8B-B14F-4D97-AF65-F5344CB8AC3E}">
        <p14:creationId xmlns:p14="http://schemas.microsoft.com/office/powerpoint/2010/main" val="6172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bution of genetic markers&#10;Pagani, et al &#10;https://www.thetech.org/media/tnnlty3m/eb-human-migration.jpg?rmode=max&amp;width=699&amp;height=327">
            <a:extLst>
              <a:ext uri="{FF2B5EF4-FFF2-40B4-BE49-F238E27FC236}">
                <a16:creationId xmlns:a16="http://schemas.microsoft.com/office/drawing/2014/main" id="{F29A98A1-6D71-0F82-AC81-15979ED2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4" y="533400"/>
            <a:ext cx="9948685" cy="4654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190499"/>
            <a:ext cx="10016104" cy="1752599"/>
          </a:xfrm>
        </p:spPr>
        <p:txBody>
          <a:bodyPr>
            <a:normAutofit/>
          </a:bodyPr>
          <a:lstStyle/>
          <a:p>
            <a:r>
              <a:rPr lang="en-US" dirty="0"/>
              <a:t>BIRTHPLACE OF HUMANITY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234" y="4533899"/>
            <a:ext cx="10744200" cy="23241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This map shows the greatest diversity in Africa and that overtime genes changed to increase survival rate in the new environments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ts represent genetic markers&#10;https://www.thetech.org/media/hp3ejmiw/eb-founder-effect.jpg?rmode=max&amp;width=699&amp;height=330">
            <a:extLst>
              <a:ext uri="{FF2B5EF4-FFF2-40B4-BE49-F238E27FC236}">
                <a16:creationId xmlns:a16="http://schemas.microsoft.com/office/drawing/2014/main" id="{F29A98A1-6D71-0F82-AC81-15979ED2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612" y="975970"/>
            <a:ext cx="8908034" cy="4211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190499"/>
            <a:ext cx="10016104" cy="1752599"/>
          </a:xfrm>
        </p:spPr>
        <p:txBody>
          <a:bodyPr>
            <a:normAutofit/>
          </a:bodyPr>
          <a:lstStyle/>
          <a:p>
            <a:r>
              <a:rPr lang="en-US" dirty="0"/>
              <a:t>BIRTHPLACE OF HUMANITY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234" y="4533899"/>
            <a:ext cx="10744200" cy="23241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The second greatest center of genetic diversity if found in the middle east and then populations migrated in distant directions as evidence of patterns of colors that represent genes.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11504613" cy="1143000"/>
          </a:xfrm>
        </p:spPr>
        <p:txBody>
          <a:bodyPr>
            <a:normAutofit/>
          </a:bodyPr>
          <a:lstStyle/>
          <a:p>
            <a:r>
              <a:rPr lang="en-US" dirty="0"/>
              <a:t>MENA: BIRTHPLACE OF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524000"/>
            <a:ext cx="10515600" cy="4724400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On th</a:t>
            </a:r>
            <a:r>
              <a:rPr lang="en-US" sz="2800" dirty="0">
                <a:ea typeface="Calibri" panose="020F0502020204030204" pitchFamily="34" charset="0"/>
              </a:rPr>
              <a:t>e next three slides, r</a:t>
            </a:r>
            <a:r>
              <a:rPr lang="en-US" sz="2800" dirty="0">
                <a:effectLst/>
                <a:ea typeface="Calibri" panose="020F0502020204030204" pitchFamily="34" charset="0"/>
              </a:rPr>
              <a:t>eview the UV Index World Map, Global Hair Texture Map, and Skin Color Map of Indigenous People</a:t>
            </a:r>
          </a:p>
          <a:p>
            <a:r>
              <a:rPr lang="en-US" sz="2800" dirty="0">
                <a:ea typeface="Calibri" panose="020F0502020204030204" pitchFamily="34" charset="0"/>
              </a:rPr>
              <a:t>W</a:t>
            </a:r>
            <a:r>
              <a:rPr lang="en-US" sz="2800" dirty="0">
                <a:effectLst/>
                <a:ea typeface="Calibri" panose="020F0502020204030204" pitchFamily="34" charset="0"/>
              </a:rPr>
              <a:t>rite a hypothesis statement about the relationship between UV Index and Integumentary structures in indigenous people of equatorial Northern Africa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87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88825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GLOBAL SOLAR UV INDEX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3F649-3DBB-2DDA-DA7D-4430C495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195335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588A72-A567-4ABD-C842-D064CD40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675157"/>
            <a:ext cx="6019800" cy="6130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88825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SKIN COLOR OF INDIGENOUS PEOPLE</a:t>
            </a:r>
          </a:p>
        </p:txBody>
      </p:sp>
    </p:spTree>
    <p:extLst>
      <p:ext uri="{BB962C8B-B14F-4D97-AF65-F5344CB8AC3E}">
        <p14:creationId xmlns:p14="http://schemas.microsoft.com/office/powerpoint/2010/main" val="17650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0"/>
            <a:ext cx="10016104" cy="1485901"/>
          </a:xfrm>
        </p:spPr>
        <p:txBody>
          <a:bodyPr>
            <a:normAutofit/>
          </a:bodyPr>
          <a:lstStyle/>
          <a:p>
            <a:r>
              <a:rPr lang="en-US" dirty="0"/>
              <a:t>GLOBAL HAIR TEXTURE MAP</a:t>
            </a:r>
          </a:p>
        </p:txBody>
      </p:sp>
      <p:pic>
        <p:nvPicPr>
          <p:cNvPr id="5" name="Picture 4" descr="Global Hair Texture&#10;https://commons.wikimedia.org/wiki/Category:Maps_of_human_hair_color#/media/File:PSM_V52_D323_Global_hair_texture_map.png">
            <a:extLst>
              <a:ext uri="{FF2B5EF4-FFF2-40B4-BE49-F238E27FC236}">
                <a16:creationId xmlns:a16="http://schemas.microsoft.com/office/drawing/2014/main" id="{F3279CE1-C79B-A978-0A2D-50948D83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1676400"/>
            <a:ext cx="8191122" cy="4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3947-4A12-57E7-C3C6-BD5279C4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ANATOMY, PHYSIOLOGY, AND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6931-6B36-E580-580D-54E422EB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24" y="2667000"/>
            <a:ext cx="10016104" cy="38100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As we begin our study of the systems of the body, it is important to understand that physical traits are shaped by evolutionary processes that improve the chance of survival</a:t>
            </a:r>
          </a:p>
          <a:p>
            <a:pPr lvl="1"/>
            <a:r>
              <a:rPr lang="en-US" dirty="0"/>
              <a:t>Physical traits include</a:t>
            </a:r>
          </a:p>
          <a:p>
            <a:pPr lvl="2"/>
            <a:r>
              <a:rPr lang="en-US" dirty="0"/>
              <a:t>Hair, skin, and eye color</a:t>
            </a:r>
          </a:p>
          <a:p>
            <a:pPr lvl="2"/>
            <a:r>
              <a:rPr lang="en-US" dirty="0"/>
              <a:t>Blood types</a:t>
            </a:r>
          </a:p>
          <a:p>
            <a:pPr lvl="2"/>
            <a:r>
              <a:rPr lang="en-US" dirty="0"/>
              <a:t>Bone structure</a:t>
            </a:r>
          </a:p>
          <a:p>
            <a:pPr lvl="2"/>
            <a:r>
              <a:rPr lang="en-US" dirty="0"/>
              <a:t>Lactase persistence</a:t>
            </a:r>
          </a:p>
        </p:txBody>
      </p:sp>
    </p:spTree>
    <p:extLst>
      <p:ext uri="{BB962C8B-B14F-4D97-AF65-F5344CB8AC3E}">
        <p14:creationId xmlns:p14="http://schemas.microsoft.com/office/powerpoint/2010/main" val="19492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94EC-0C7F-DFF3-CAE3-A9825EF7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76200"/>
            <a:ext cx="10016104" cy="990599"/>
          </a:xfrm>
        </p:spPr>
        <p:txBody>
          <a:bodyPr/>
          <a:lstStyle/>
          <a:p>
            <a:r>
              <a:rPr lang="en-US" dirty="0"/>
              <a:t>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80CF-FF39-61BE-A91B-7CB998CF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066799"/>
            <a:ext cx="10210800" cy="55626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A gradual change in inherited traits of populations over successive generations</a:t>
            </a:r>
          </a:p>
          <a:p>
            <a:pPr lvl="1"/>
            <a:r>
              <a:rPr lang="en-US" dirty="0"/>
              <a:t>Evolution is experienced by every level of the biologic hierarchy and every type of life-humans, bacteria, animals, viruses, </a:t>
            </a:r>
          </a:p>
          <a:p>
            <a:r>
              <a:rPr lang="en-US" dirty="0"/>
              <a:t>Changes that increase survival persist; changes that decrease the chance of survival decrease and are often removed from populations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science, a theory is a well supported explanation.  It is NOT a hung or guess.  Theories stand because they have not been disproven. Evolution is supported by biochemistry/DNA, bones and fossils, comparative anatomy, modern experiments and computer modeling (Ashraf and Sarfraz,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94EC-0C7F-DFF3-CAE3-A9825EF7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76200"/>
            <a:ext cx="10016104" cy="990599"/>
          </a:xfrm>
        </p:spPr>
        <p:txBody>
          <a:bodyPr/>
          <a:lstStyle/>
          <a:p>
            <a:r>
              <a:rPr lang="en-US" dirty="0"/>
              <a:t>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80CF-FF39-61BE-A91B-7CB998CF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838200"/>
            <a:ext cx="10210800" cy="55626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Evolution occurs through different mechanisms</a:t>
            </a:r>
          </a:p>
          <a:p>
            <a:pPr lvl="1"/>
            <a:r>
              <a:rPr lang="en-US" dirty="0"/>
              <a:t>Natural selection “Survival of the fittest” </a:t>
            </a:r>
          </a:p>
          <a:p>
            <a:pPr lvl="2"/>
            <a:r>
              <a:rPr lang="en-US" dirty="0"/>
              <a:t>Individuals who have traits better suited to the environment they live in, are more likely to survive</a:t>
            </a:r>
          </a:p>
          <a:p>
            <a:pPr lvl="1"/>
            <a:r>
              <a:rPr lang="en-US" dirty="0"/>
              <a:t>Genetic drift</a:t>
            </a:r>
          </a:p>
          <a:p>
            <a:pPr lvl="2"/>
            <a:r>
              <a:rPr lang="en-US" dirty="0"/>
              <a:t>Random adaptations in a limited population, causing some alleles to increase or decrease in frequency</a:t>
            </a:r>
          </a:p>
          <a:p>
            <a:pPr lvl="1"/>
            <a:r>
              <a:rPr lang="en-US" dirty="0"/>
              <a:t>Gene flow</a:t>
            </a:r>
          </a:p>
          <a:p>
            <a:pPr lvl="2"/>
            <a:r>
              <a:rPr lang="en-US" dirty="0"/>
              <a:t>Genes move with individual as they move to different geographic locations and interbreed with different populations</a:t>
            </a:r>
          </a:p>
        </p:txBody>
      </p:sp>
    </p:spTree>
    <p:extLst>
      <p:ext uri="{BB962C8B-B14F-4D97-AF65-F5344CB8AC3E}">
        <p14:creationId xmlns:p14="http://schemas.microsoft.com/office/powerpoint/2010/main" val="17826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11504613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BIRTHPLACE OF HUMANITY</a:t>
            </a:r>
            <a:br>
              <a:rPr lang="en-US" dirty="0"/>
            </a:br>
            <a:r>
              <a:rPr lang="en-US" dirty="0"/>
              <a:t>MIDDLE EAST AND NORTH AFRICA </a:t>
            </a:r>
            <a:br>
              <a:rPr lang="en-US" dirty="0"/>
            </a:br>
            <a:r>
              <a:rPr lang="en-US" dirty="0"/>
              <a:t>(MENA)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885946"/>
            <a:ext cx="5753488" cy="48006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Scientists have traced human origins to Africa based on </a:t>
            </a:r>
          </a:p>
          <a:p>
            <a:pPr lvl="1"/>
            <a:r>
              <a:rPr lang="en-US" dirty="0"/>
              <a:t>Fossil evidence</a:t>
            </a:r>
          </a:p>
          <a:p>
            <a:pPr lvl="2"/>
            <a:r>
              <a:rPr lang="en-US" dirty="0"/>
              <a:t>The oldest human fossils are found in this region</a:t>
            </a:r>
          </a:p>
          <a:p>
            <a:pPr lvl="1"/>
            <a:r>
              <a:rPr lang="en-US" dirty="0"/>
              <a:t>Tracking DNA and mutations</a:t>
            </a:r>
          </a:p>
          <a:p>
            <a:pPr lvl="1"/>
            <a:r>
              <a:rPr lang="en-US" dirty="0"/>
              <a:t>Genetic diversity</a:t>
            </a:r>
          </a:p>
          <a:p>
            <a:pPr lvl="2"/>
            <a:r>
              <a:rPr lang="en-US" dirty="0"/>
              <a:t>The greatest genetic diversity is found in this region</a:t>
            </a:r>
          </a:p>
        </p:txBody>
      </p:sp>
      <p:pic>
        <p:nvPicPr>
          <p:cNvPr id="4" name="Picture 3" descr="Middle East and North Africa regions&#10;Wikimedia commons&#10;&#10;https://upload.wikimedia.org/wikipedia/commons/4/45/Wikimedia_regions_-_Middle_East_%26_North_Africa.svg">
            <a:extLst>
              <a:ext uri="{FF2B5EF4-FFF2-40B4-BE49-F238E27FC236}">
                <a16:creationId xmlns:a16="http://schemas.microsoft.com/office/drawing/2014/main" id="{76BF7AEC-056D-79E4-3CE8-EADBDFD0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2209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11504613" cy="1143000"/>
          </a:xfrm>
        </p:spPr>
        <p:txBody>
          <a:bodyPr>
            <a:normAutofit/>
          </a:bodyPr>
          <a:lstStyle/>
          <a:p>
            <a:r>
              <a:rPr lang="en-US" dirty="0"/>
              <a:t>MENA: BIRTHPLACE OF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028700"/>
            <a:ext cx="7467600" cy="58293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region encompasses modern countries of;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Algeria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Egypt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Ethiopia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Iran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Iraq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Israel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Jordan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Libya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Mauritania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Morocco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Oman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Saudi Arabia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Somalia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Sudan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Syria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Tunisia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Turkey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United Arab Emirates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Yemen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C59C-9283-E22A-9017-22DB4853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2" y="1600200"/>
            <a:ext cx="7143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11504613" cy="1143000"/>
          </a:xfrm>
        </p:spPr>
        <p:txBody>
          <a:bodyPr>
            <a:normAutofit/>
          </a:bodyPr>
          <a:lstStyle/>
          <a:p>
            <a:r>
              <a:rPr lang="en-US" dirty="0"/>
              <a:t>MENA: BIRTHPLACE OF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028700"/>
            <a:ext cx="7467600" cy="58293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current day demographics of this region include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Languages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Arabic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French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Hebrew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Persian/Farsi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Portuguese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Somali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Spanish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Swahili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Turkish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Twi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Religions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Christianity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Islam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Judaism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C59C-9283-E22A-9017-22DB4853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1887856"/>
            <a:ext cx="5695950" cy="3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11504613" cy="1143000"/>
          </a:xfrm>
        </p:spPr>
        <p:txBody>
          <a:bodyPr>
            <a:normAutofit/>
          </a:bodyPr>
          <a:lstStyle/>
          <a:p>
            <a:r>
              <a:rPr lang="en-US" dirty="0"/>
              <a:t>MENA: BIRTHPLACE OF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914400"/>
            <a:ext cx="4648200" cy="58293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Climate of MENA</a:t>
            </a:r>
          </a:p>
          <a:p>
            <a:pPr lvl="1"/>
            <a:r>
              <a:rPr lang="en-US" dirty="0"/>
              <a:t>130,000-90,000 years ago, MENA was a warm and wet climate, with rainforests and lots of vegetation</a:t>
            </a:r>
          </a:p>
          <a:p>
            <a:pPr lvl="1"/>
            <a:r>
              <a:rPr lang="en-US" dirty="0"/>
              <a:t>90,000- 70,000 years ago, the climate in the MENA became colder and drier, prompting some early humans to migrate out of MENA, into Eurasia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C59C-9283-E22A-9017-22DB4853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12" y="1676400"/>
            <a:ext cx="5695950" cy="3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B2C-A990-76AF-5300-4B8859D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24" y="190499"/>
            <a:ext cx="10016104" cy="1752599"/>
          </a:xfrm>
        </p:spPr>
        <p:txBody>
          <a:bodyPr>
            <a:normAutofit/>
          </a:bodyPr>
          <a:lstStyle/>
          <a:p>
            <a:r>
              <a:rPr lang="en-US" dirty="0"/>
              <a:t>MENA: BIRTHPLACE OF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9BF-C7B9-F2B0-EACA-C933AF0B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812038"/>
            <a:ext cx="3810000" cy="4855463"/>
          </a:xfrm>
          <a:noFill/>
        </p:spPr>
        <p:txBody>
          <a:bodyPr/>
          <a:lstStyle/>
          <a:p>
            <a:r>
              <a:rPr lang="en-US" dirty="0"/>
              <a:t>The genome of all modern-day humans is &gt;99.9% identical</a:t>
            </a:r>
          </a:p>
          <a:p>
            <a:r>
              <a:rPr lang="en-US" dirty="0"/>
              <a:t> Mutations occur randomly, but at a constant rate over time. We can trace human migration by looking at diversity and similarly of genetic markers</a:t>
            </a:r>
          </a:p>
        </p:txBody>
      </p:sp>
      <p:pic>
        <p:nvPicPr>
          <p:cNvPr id="4" name="Picture 3" descr="Distribution of genetic markers&#10;Pagani, et al &#10;https://www.thetech.org/media/tnnlty3m/eb-human-migration.jpg?rmode=max&amp;width=699&amp;height=327">
            <a:extLst>
              <a:ext uri="{FF2B5EF4-FFF2-40B4-BE49-F238E27FC236}">
                <a16:creationId xmlns:a16="http://schemas.microsoft.com/office/drawing/2014/main" id="{F29A98A1-6D71-0F82-AC81-15979ED2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2682431"/>
            <a:ext cx="66579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002554"/>
      </a:accent1>
      <a:accent2>
        <a:srgbClr val="FFD200"/>
      </a:accent2>
      <a:accent3>
        <a:srgbClr val="FFC000"/>
      </a:accent3>
      <a:accent4>
        <a:srgbClr val="D64A3B"/>
      </a:accent4>
      <a:accent5>
        <a:srgbClr val="848689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9907</TotalTime>
  <Words>601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Parallax</vt:lpstr>
      <vt:lpstr>BIO 168     PROLOGUE  TO THE  STUDY OF  BODY SYSTEMS</vt:lpstr>
      <vt:lpstr>ANATOMY, PHYSIOLOGY, AND EVOLUTION</vt:lpstr>
      <vt:lpstr>EVOLUTION</vt:lpstr>
      <vt:lpstr>EVOLUTION</vt:lpstr>
      <vt:lpstr>BIRTHPLACE OF HUMANITY MIDDLE EAST AND NORTH AFRICA  (MENA)</vt:lpstr>
      <vt:lpstr>MENA: BIRTHPLACE OF HUMANITY</vt:lpstr>
      <vt:lpstr>MENA: BIRTHPLACE OF HUMANITY</vt:lpstr>
      <vt:lpstr>MENA: BIRTHPLACE OF HUMANITY</vt:lpstr>
      <vt:lpstr>MENA: BIRTHPLACE OF HUMANITY</vt:lpstr>
      <vt:lpstr>BIRTHPLACE OF HUMANITY </vt:lpstr>
      <vt:lpstr>BIRTHPLACE OF HUMANITY </vt:lpstr>
      <vt:lpstr>BIRTHPLACE OF HUMANITY </vt:lpstr>
      <vt:lpstr>MENA: BIRTHPLACE OF HUMANITY</vt:lpstr>
      <vt:lpstr>GLOBAL SOLAR UV INDEX</vt:lpstr>
      <vt:lpstr>SKIN COLOR OF INDIGENOUS PEOPLE</vt:lpstr>
      <vt:lpstr>GLOBAL HAIR TEXTURE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Jodi Zieverink</dc:creator>
  <cp:lastModifiedBy>Hazael</cp:lastModifiedBy>
  <cp:revision>17</cp:revision>
  <dcterms:created xsi:type="dcterms:W3CDTF">2023-06-30T20:38:37Z</dcterms:created>
  <dcterms:modified xsi:type="dcterms:W3CDTF">2024-03-19T17:26:15Z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